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4" r:id="rId3"/>
    <p:sldId id="275" r:id="rId4"/>
    <p:sldId id="276" r:id="rId5"/>
    <p:sldId id="291" r:id="rId6"/>
    <p:sldId id="279" r:id="rId7"/>
    <p:sldId id="278" r:id="rId8"/>
    <p:sldId id="280" r:id="rId9"/>
    <p:sldId id="282" r:id="rId10"/>
    <p:sldId id="283" r:id="rId11"/>
    <p:sldId id="284" r:id="rId12"/>
    <p:sldId id="273" r:id="rId13"/>
    <p:sldId id="268" r:id="rId14"/>
    <p:sldId id="264" r:id="rId15"/>
    <p:sldId id="267" r:id="rId16"/>
    <p:sldId id="265" r:id="rId17"/>
    <p:sldId id="258" r:id="rId18"/>
    <p:sldId id="259" r:id="rId19"/>
    <p:sldId id="266" r:id="rId20"/>
    <p:sldId id="272" r:id="rId21"/>
    <p:sldId id="269" r:id="rId22"/>
    <p:sldId id="271" r:id="rId23"/>
    <p:sldId id="281" r:id="rId24"/>
    <p:sldId id="270" r:id="rId25"/>
    <p:sldId id="293" r:id="rId26"/>
    <p:sldId id="263" r:id="rId27"/>
    <p:sldId id="288" r:id="rId28"/>
    <p:sldId id="286" r:id="rId29"/>
    <p:sldId id="290" r:id="rId30"/>
    <p:sldId id="285" r:id="rId31"/>
    <p:sldId id="287" r:id="rId32"/>
    <p:sldId id="289" r:id="rId33"/>
  </p:sldIdLst>
  <p:sldSz cx="12192000" cy="6858000"/>
  <p:notesSz cx="6858000" cy="9144000"/>
  <p:embeddedFontLst>
    <p:embeddedFont>
      <p:font typeface="Pretendard" panose="020B0604020202020204" charset="-127"/>
      <p:regular r:id="rId34"/>
      <p:bold r:id="rId35"/>
    </p:embeddedFont>
    <p:embeddedFont>
      <p:font typeface="Pretendard ExtraBold" panose="020B0604020202020204" charset="-127"/>
      <p:bold r:id="rId36"/>
    </p:embeddedFont>
    <p:embeddedFont>
      <p:font typeface="Pretendard SemiBold" panose="020B0604020202020204" charset="-127"/>
      <p:bold r:id="rId37"/>
    </p:embeddedFont>
    <p:embeddedFont>
      <p:font typeface="Cambria Math" panose="02040503050406030204" pitchFamily="18" charset="0"/>
      <p:regular r:id="rId38"/>
    </p:embeddedFont>
    <p:embeddedFont>
      <p:font typeface="맑은 고딕" panose="020B0503020000020004" pitchFamily="34" charset="-127"/>
      <p:regular r:id="rId39"/>
      <p:bold r:id="rId4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AF0"/>
    <a:srgbClr val="343A40"/>
    <a:srgbClr val="777777"/>
    <a:srgbClr val="CED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1BA2ED-ABA4-46DE-8FE1-AB3C7157452F}" v="511" dt="2025-01-16T01:06:39.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60"/>
  </p:normalViewPr>
  <p:slideViewPr>
    <p:cSldViewPr snapToGrid="0">
      <p:cViewPr varScale="1">
        <p:scale>
          <a:sx n="92" d="100"/>
          <a:sy n="92" d="100"/>
        </p:scale>
        <p:origin x="76"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57CDD7-12EB-7711-B257-3A70DDC5A19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ADE5F08-8E99-5906-3AE6-2C8D5B8F2C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300060C-83BB-F4B5-35A8-99D68E8A1A84}"/>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5" name="바닥글 개체 틀 4">
            <a:extLst>
              <a:ext uri="{FF2B5EF4-FFF2-40B4-BE49-F238E27FC236}">
                <a16:creationId xmlns:a16="http://schemas.microsoft.com/office/drawing/2014/main" id="{663BDE01-7082-D74D-AC1B-6EA6BA322CD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58E3127-1D38-94E8-AA5A-EFCF8328D90F}"/>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67660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EEFC9-4084-9C6C-DC52-2283F451414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8A2A8B0-49CF-59AF-5AE2-061588BE1C2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EDB68BB-128F-5606-6D39-63495AA6C199}"/>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5" name="바닥글 개체 틀 4">
            <a:extLst>
              <a:ext uri="{FF2B5EF4-FFF2-40B4-BE49-F238E27FC236}">
                <a16:creationId xmlns:a16="http://schemas.microsoft.com/office/drawing/2014/main" id="{33497561-B16B-E56E-DB6F-4E77A9AF62A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20F24A1-A160-0999-FE1B-E7E595BC1814}"/>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1456486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3FB6F69-B621-96DC-B6ED-09DB80D0A3B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291211A-6056-A5B5-BF36-4C8EA59BBE8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0605853-FF39-BC26-ECFE-A69B8A28C29C}"/>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5" name="바닥글 개체 틀 4">
            <a:extLst>
              <a:ext uri="{FF2B5EF4-FFF2-40B4-BE49-F238E27FC236}">
                <a16:creationId xmlns:a16="http://schemas.microsoft.com/office/drawing/2014/main" id="{9D9A2388-5BE3-C079-7A4F-E0E91CF4970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93D8730-91DC-2A05-7759-04FF617BC579}"/>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3019811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9F0EDF-3290-559B-20AB-7898EFB1C07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2CBE2C4-DA61-275B-3A74-4EF8E7055ED3}"/>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5F651BE-131A-43E8-AE18-94DB92ED1ED9}"/>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5" name="바닥글 개체 틀 4">
            <a:extLst>
              <a:ext uri="{FF2B5EF4-FFF2-40B4-BE49-F238E27FC236}">
                <a16:creationId xmlns:a16="http://schemas.microsoft.com/office/drawing/2014/main" id="{9A692F2A-41D2-753E-2C9A-E7A525B35A6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D1C76C7-8C7A-E69E-A619-FD28D44A97AB}"/>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208504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0B35B2-D477-9A3B-DE69-2066C06F9B6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C7E40F3-3657-F0DF-FEE3-04252AF808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97876CF8-9F41-BFC0-2386-EECD0934DF8C}"/>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5" name="바닥글 개체 틀 4">
            <a:extLst>
              <a:ext uri="{FF2B5EF4-FFF2-40B4-BE49-F238E27FC236}">
                <a16:creationId xmlns:a16="http://schemas.microsoft.com/office/drawing/2014/main" id="{961C3C62-5FDC-F416-7195-DB154BA5255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DE5D042-EDEA-5035-074B-6E9B65F34A18}"/>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1471480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85485-0907-A1D6-FF65-150B1F0F9E4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F6D9381-4A69-0794-CE29-B76FC965EE64}"/>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177934E-BACC-8A1D-72A2-D45954EA009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A19AFDE-23F8-0A34-6804-4DAFD10B80C9}"/>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6" name="바닥글 개체 틀 5">
            <a:extLst>
              <a:ext uri="{FF2B5EF4-FFF2-40B4-BE49-F238E27FC236}">
                <a16:creationId xmlns:a16="http://schemas.microsoft.com/office/drawing/2014/main" id="{F9ACE44C-3A9A-9905-A284-CBA91BD75D4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1CF02FE-229A-FCB5-4253-2AC7AC8F0908}"/>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427174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41A641-BC21-740B-2732-7EE76459650C}"/>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F4D590E-AF05-9C7D-6238-FF8C282FDC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5F4C47E2-EC0F-883A-9CFD-4C95A43207F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3B1117-71BD-5154-F018-59821568E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3443ECE8-812D-07D0-B0D4-8AA1DE4E973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B05D0A1-2E41-6649-8D2C-B96C39BADEE6}"/>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8" name="바닥글 개체 틀 7">
            <a:extLst>
              <a:ext uri="{FF2B5EF4-FFF2-40B4-BE49-F238E27FC236}">
                <a16:creationId xmlns:a16="http://schemas.microsoft.com/office/drawing/2014/main" id="{627AF8D0-AE75-1897-F7FC-1FDF85A9840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8BAA51DB-C80A-04A5-30A6-CD9EFC040716}"/>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141884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2875CA-EEE5-54CE-AE83-EA4C7D22B03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1B6137D-BCF1-27FA-1356-5639C446448A}"/>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4" name="바닥글 개체 틀 3">
            <a:extLst>
              <a:ext uri="{FF2B5EF4-FFF2-40B4-BE49-F238E27FC236}">
                <a16:creationId xmlns:a16="http://schemas.microsoft.com/office/drawing/2014/main" id="{F4337037-E442-E90D-38A6-85F539126975}"/>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5EA3F3E-EBB7-F972-95FA-77B8D0D77CFB}"/>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223533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AC7E96C-FDF3-22A8-313A-AB88C4E55D35}"/>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3" name="바닥글 개체 틀 2">
            <a:extLst>
              <a:ext uri="{FF2B5EF4-FFF2-40B4-BE49-F238E27FC236}">
                <a16:creationId xmlns:a16="http://schemas.microsoft.com/office/drawing/2014/main" id="{3CBC537C-A80D-1B1C-53C7-46EC67C5394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935E13F1-345C-A5F3-F6A5-A274B2664A3C}"/>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809222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225243-62A6-258E-1218-15427E1F6F1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753E0BC-204C-277C-7508-15412CA996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7DC8862-8408-2039-2A3C-85A208046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80119C8-A69F-FAED-3633-8A6E69F26532}"/>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6" name="바닥글 개체 틀 5">
            <a:extLst>
              <a:ext uri="{FF2B5EF4-FFF2-40B4-BE49-F238E27FC236}">
                <a16:creationId xmlns:a16="http://schemas.microsoft.com/office/drawing/2014/main" id="{43EBF152-4DC3-EF11-8B6F-ED0BB815744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EFE38B4-599E-F9B7-C16B-54AB83CF15BA}"/>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181072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E031CF-AE63-F624-B95C-785EFE1C03B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8EE42F6-9971-62EB-1222-A7306B5AF8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51A5A43-96D0-3683-0F98-735A6FA7ED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6257DD6-D58B-6C7D-CA22-94B585C5BDA9}"/>
              </a:ext>
            </a:extLst>
          </p:cNvPr>
          <p:cNvSpPr>
            <a:spLocks noGrp="1"/>
          </p:cNvSpPr>
          <p:nvPr>
            <p:ph type="dt" sz="half" idx="10"/>
          </p:nvPr>
        </p:nvSpPr>
        <p:spPr/>
        <p:txBody>
          <a:bodyPr/>
          <a:lstStyle/>
          <a:p>
            <a:fld id="{B813A6BE-D2B2-4F9E-B3ED-F4038691ED13}" type="datetimeFigureOut">
              <a:rPr lang="ko-KR" altLang="en-US" smtClean="0"/>
              <a:t>2025-01-16</a:t>
            </a:fld>
            <a:endParaRPr lang="ko-KR" altLang="en-US"/>
          </a:p>
        </p:txBody>
      </p:sp>
      <p:sp>
        <p:nvSpPr>
          <p:cNvPr id="6" name="바닥글 개체 틀 5">
            <a:extLst>
              <a:ext uri="{FF2B5EF4-FFF2-40B4-BE49-F238E27FC236}">
                <a16:creationId xmlns:a16="http://schemas.microsoft.com/office/drawing/2014/main" id="{4896DAB9-2C9A-FC56-AACB-7AEB17EA4E2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D625759-5F66-BBF1-AB02-966B07D78776}"/>
              </a:ext>
            </a:extLst>
          </p:cNvPr>
          <p:cNvSpPr>
            <a:spLocks noGrp="1"/>
          </p:cNvSpPr>
          <p:nvPr>
            <p:ph type="sldNum" sz="quarter" idx="12"/>
          </p:nvPr>
        </p:nvSpPr>
        <p:spPr/>
        <p:txBody>
          <a:body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93053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43A40"/>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4720A15B-97A8-B32B-FEFB-C99769DC9E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CEE9AFE-BF17-3B67-64AE-34C302BC7E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2DD361A-E3A7-5D12-9814-907E5B7943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3A6BE-D2B2-4F9E-B3ED-F4038691ED13}" type="datetimeFigureOut">
              <a:rPr lang="ko-KR" altLang="en-US" smtClean="0"/>
              <a:t>2025-01-16</a:t>
            </a:fld>
            <a:endParaRPr lang="ko-KR" altLang="en-US"/>
          </a:p>
        </p:txBody>
      </p:sp>
      <p:sp>
        <p:nvSpPr>
          <p:cNvPr id="5" name="바닥글 개체 틀 4">
            <a:extLst>
              <a:ext uri="{FF2B5EF4-FFF2-40B4-BE49-F238E27FC236}">
                <a16:creationId xmlns:a16="http://schemas.microsoft.com/office/drawing/2014/main" id="{69C59C93-EC79-0F3F-00BE-C9A001B02E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D3FEE0B8-5451-F74C-96E8-48A138B058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4F11A-3747-4BF7-B635-6C09121E97AE}" type="slidenum">
              <a:rPr lang="ko-KR" altLang="en-US" smtClean="0"/>
              <a:t>‹#›</a:t>
            </a:fld>
            <a:endParaRPr lang="ko-KR" altLang="en-US"/>
          </a:p>
        </p:txBody>
      </p:sp>
    </p:spTree>
    <p:extLst>
      <p:ext uri="{BB962C8B-B14F-4D97-AF65-F5344CB8AC3E}">
        <p14:creationId xmlns:p14="http://schemas.microsoft.com/office/powerpoint/2010/main" val="3267883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rgbClr val="CED4DA"/>
          </a:solidFill>
          <a:latin typeface="Pretendard SemiBold" panose="02000703000000020004" pitchFamily="50" charset="-127"/>
          <a:ea typeface="Pretendard SemiBold" panose="02000703000000020004" pitchFamily="50" charset="-127"/>
          <a:cs typeface="Pretendard SemiBold" panose="02000703000000020004" pitchFamily="50" charset="-127"/>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rgbClr val="CED4DA"/>
          </a:solidFill>
          <a:latin typeface="Pretendard" panose="02000503000000020004" pitchFamily="50" charset="-127"/>
          <a:ea typeface="Pretendard" panose="02000503000000020004" pitchFamily="50" charset="-127"/>
          <a:cs typeface="Pretendard" panose="02000503000000020004" pitchFamily="50" charset="-127"/>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rgbClr val="CED4DA"/>
          </a:solidFill>
          <a:latin typeface="Pretendard" panose="02000503000000020004" pitchFamily="50" charset="-127"/>
          <a:ea typeface="Pretendard" panose="02000503000000020004" pitchFamily="50" charset="-127"/>
          <a:cs typeface="Pretendard" panose="02000503000000020004" pitchFamily="50" charset="-127"/>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rgbClr val="CED4DA"/>
          </a:solidFill>
          <a:latin typeface="Pretendard" panose="02000503000000020004" pitchFamily="50" charset="-127"/>
          <a:ea typeface="Pretendard" panose="02000503000000020004" pitchFamily="50" charset="-127"/>
          <a:cs typeface="Pretendard" panose="02000503000000020004" pitchFamily="50" charset="-127"/>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rgbClr val="CED4DA"/>
          </a:solidFill>
          <a:latin typeface="Pretendard" panose="02000503000000020004" pitchFamily="50" charset="-127"/>
          <a:ea typeface="Pretendard" panose="02000503000000020004" pitchFamily="50" charset="-127"/>
          <a:cs typeface="Pretendard" panose="02000503000000020004" pitchFamily="50" charset="-127"/>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rgbClr val="CED4DA"/>
          </a:solidFill>
          <a:latin typeface="Pretendard" panose="02000503000000020004" pitchFamily="50" charset="-127"/>
          <a:ea typeface="Pretendard" panose="02000503000000020004" pitchFamily="50" charset="-127"/>
          <a:cs typeface="Pretendard" panose="02000503000000020004" pitchFamily="50" charset="-127"/>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0.png"/><Relationship Id="rId7" Type="http://schemas.openxmlformats.org/officeDocument/2006/relationships/image" Target="../media/image9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25.png"/><Relationship Id="rId10" Type="http://schemas.openxmlformats.org/officeDocument/2006/relationships/image" Target="../media/image130.png"/><Relationship Id="rId4" Type="http://schemas.openxmlformats.org/officeDocument/2006/relationships/image" Target="../media/image120.png"/><Relationship Id="rId9" Type="http://schemas.openxmlformats.org/officeDocument/2006/relationships/image" Target="../media/image110.pn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http.ca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evelopers.naver.com/docs/serviceapi/search/news/news.md#%EA%B2%80%EC%83%89-api-%EB%89%B4%EC%8A%A4-%EA%B2%80%EC%83%89-%EA%B5%AC%ED%98%84-%EC%98%88%EC%A0%9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naver/naver-openapi-guide/blob/master/sample/python/APIExamSearchBlog.p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evelopers.google.com/custom-search/v1/overview?hl=k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C41F58-2CCF-3AEF-F6F6-3924E1B1520F}"/>
              </a:ext>
            </a:extLst>
          </p:cNvPr>
          <p:cNvSpPr>
            <a:spLocks noGrp="1"/>
          </p:cNvSpPr>
          <p:nvPr>
            <p:ph type="ctrTitle"/>
          </p:nvPr>
        </p:nvSpPr>
        <p:spPr>
          <a:xfrm>
            <a:off x="377482" y="-270527"/>
            <a:ext cx="10815376" cy="1580679"/>
          </a:xfrm>
        </p:spPr>
        <p:txBody>
          <a:bodyPr>
            <a:normAutofit/>
          </a:bodyPr>
          <a:lstStyle/>
          <a:p>
            <a:pPr algn="l"/>
            <a:r>
              <a:rPr lang="en-US" altLang="ko-KR" sz="4400">
                <a:latin typeface="Pretendard ExtraBold" panose="02000903000000020004" pitchFamily="50" charset="-127"/>
                <a:ea typeface="Pretendard ExtraBold" panose="02000903000000020004" pitchFamily="50" charset="-127"/>
                <a:cs typeface="Pretendard ExtraBold" panose="02000903000000020004" pitchFamily="50" charset="-127"/>
              </a:rPr>
              <a:t>Chapter 1 : Git, </a:t>
            </a:r>
            <a:r>
              <a:rPr lang="en-US" altLang="ko-KR" sz="4400" err="1">
                <a:latin typeface="Pretendard ExtraBold" panose="02000903000000020004" pitchFamily="50" charset="-127"/>
                <a:ea typeface="Pretendard ExtraBold" panose="02000903000000020004" pitchFamily="50" charset="-127"/>
                <a:cs typeface="Pretendard ExtraBold" panose="02000903000000020004" pitchFamily="50" charset="-127"/>
              </a:rPr>
              <a:t>Github</a:t>
            </a:r>
            <a:endParaRPr lang="ko-KR" altLang="en-US" sz="440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3" name="부제목 2">
            <a:extLst>
              <a:ext uri="{FF2B5EF4-FFF2-40B4-BE49-F238E27FC236}">
                <a16:creationId xmlns:a16="http://schemas.microsoft.com/office/drawing/2014/main" id="{3E4F4110-9DBF-6D08-03A7-5ACEB17E5B0F}"/>
              </a:ext>
            </a:extLst>
          </p:cNvPr>
          <p:cNvSpPr>
            <a:spLocks noGrp="1"/>
          </p:cNvSpPr>
          <p:nvPr>
            <p:ph type="subTitle" idx="1"/>
          </p:nvPr>
        </p:nvSpPr>
        <p:spPr>
          <a:xfrm>
            <a:off x="5409428" y="1588265"/>
            <a:ext cx="6100690" cy="526392"/>
          </a:xfrm>
        </p:spPr>
        <p:txBody>
          <a:bodyPr>
            <a:normAutofit/>
          </a:bodyPr>
          <a:lstStyle/>
          <a:p>
            <a:r>
              <a:rPr lang="en-US" altLang="ko-KR" sz="1800"/>
              <a:t>By </a:t>
            </a:r>
            <a:r>
              <a:rPr lang="en-US" altLang="ko-KR" sz="1800" err="1"/>
              <a:t>Hichan</a:t>
            </a:r>
            <a:r>
              <a:rPr lang="en-US" altLang="ko-KR" sz="1800"/>
              <a:t> Shin</a:t>
            </a:r>
            <a:endParaRPr lang="ko-KR" altLang="en-US" sz="1800"/>
          </a:p>
        </p:txBody>
      </p:sp>
      <p:cxnSp>
        <p:nvCxnSpPr>
          <p:cNvPr id="11" name="직선 연결선 10">
            <a:extLst>
              <a:ext uri="{FF2B5EF4-FFF2-40B4-BE49-F238E27FC236}">
                <a16:creationId xmlns:a16="http://schemas.microsoft.com/office/drawing/2014/main" id="{82E5A7ED-A522-9464-9CA4-208ABD190D3F}"/>
              </a:ext>
            </a:extLst>
          </p:cNvPr>
          <p:cNvCxnSpPr>
            <a:cxnSpLocks/>
          </p:cNvCxnSpPr>
          <p:nvPr/>
        </p:nvCxnSpPr>
        <p:spPr>
          <a:xfrm>
            <a:off x="-122507" y="2114657"/>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8D69615-6800-0D99-64AE-2FF2C7F7A755}"/>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cxnSp>
        <p:nvCxnSpPr>
          <p:cNvPr id="5" name="직선 연결선 4">
            <a:extLst>
              <a:ext uri="{FF2B5EF4-FFF2-40B4-BE49-F238E27FC236}">
                <a16:creationId xmlns:a16="http://schemas.microsoft.com/office/drawing/2014/main" id="{ED7568A6-693A-667F-9314-6D0641E16C55}"/>
              </a:ext>
            </a:extLst>
          </p:cNvPr>
          <p:cNvCxnSpPr>
            <a:cxnSpLocks/>
          </p:cNvCxnSpPr>
          <p:nvPr/>
        </p:nvCxnSpPr>
        <p:spPr>
          <a:xfrm>
            <a:off x="10305048" y="-60158"/>
            <a:ext cx="0" cy="7020426"/>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pic>
        <p:nvPicPr>
          <p:cNvPr id="4100" name="Picture 4" descr="제대로 파는 Git &amp; GitHub (무료 파트) | 얄코">
            <a:extLst>
              <a:ext uri="{FF2B5EF4-FFF2-40B4-BE49-F238E27FC236}">
                <a16:creationId xmlns:a16="http://schemas.microsoft.com/office/drawing/2014/main" id="{5F7EE19B-08CA-613F-59D6-100905961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482" y="3092330"/>
            <a:ext cx="9374390" cy="251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010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99E6A-BB38-538F-AFE5-BE45DAD115C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E3064F2-2460-2CAB-B958-85BE9A9A8A35}"/>
              </a:ext>
            </a:extLst>
          </p:cNvPr>
          <p:cNvSpPr>
            <a:spLocks noGrp="1"/>
          </p:cNvSpPr>
          <p:nvPr>
            <p:ph type="title"/>
          </p:nvPr>
        </p:nvSpPr>
        <p:spPr>
          <a:xfrm>
            <a:off x="219222" y="251972"/>
            <a:ext cx="10515600" cy="858129"/>
          </a:xfrm>
        </p:spPr>
        <p:txBody>
          <a:bodyPr>
            <a:normAutofit/>
          </a:bodyPr>
          <a:lstStyle/>
          <a:p>
            <a:r>
              <a:rPr lang="en-US" altLang="ko-KR" sz="3600"/>
              <a:t>numpy</a:t>
            </a:r>
            <a:endParaRPr lang="ko-KR" altLang="en-US" sz="3600"/>
          </a:p>
        </p:txBody>
      </p:sp>
      <p:cxnSp>
        <p:nvCxnSpPr>
          <p:cNvPr id="8" name="직선 연결선 7">
            <a:extLst>
              <a:ext uri="{FF2B5EF4-FFF2-40B4-BE49-F238E27FC236}">
                <a16:creationId xmlns:a16="http://schemas.microsoft.com/office/drawing/2014/main" id="{26A5D480-3D2E-FE3C-012E-238A8ED021F6}"/>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873CD4-6684-938D-B533-1D7C92E91360}"/>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11</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A0A77502-E433-7019-6D12-416C0A31086F}"/>
              </a:ext>
            </a:extLst>
          </p:cNvPr>
          <p:cNvSpPr txBox="1"/>
          <p:nvPr/>
        </p:nvSpPr>
        <p:spPr>
          <a:xfrm>
            <a:off x="348097" y="1477147"/>
            <a:ext cx="8857272" cy="338554"/>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파이썬이 다른 언어에 비해 느린 편인데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c</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언어로 행렬 연산을 좀 더 빠르게 할 수 있게 해주는 라이브러리</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14" name="TextBox 13">
            <a:extLst>
              <a:ext uri="{FF2B5EF4-FFF2-40B4-BE49-F238E27FC236}">
                <a16:creationId xmlns:a16="http://schemas.microsoft.com/office/drawing/2014/main" id="{2F44F2D5-3D2C-8DEB-9841-198BF12FCECD}"/>
              </a:ext>
            </a:extLst>
          </p:cNvPr>
          <p:cNvSpPr txBox="1"/>
          <p:nvPr/>
        </p:nvSpPr>
        <p:spPr>
          <a:xfrm>
            <a:off x="8724983" y="2635302"/>
            <a:ext cx="3119864" cy="338554"/>
          </a:xfrm>
          <a:prstGeom prst="rect">
            <a:avLst/>
          </a:prstGeom>
          <a:noFill/>
        </p:spPr>
        <p:txBody>
          <a:bodyPr wrap="square" rtlCol="0">
            <a:spAutoFit/>
          </a:bodyPr>
          <a:lstStyle/>
          <a:p>
            <a:pPr algn="ct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행렬곱</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전치행렬</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6" name="그림 15">
            <a:extLst>
              <a:ext uri="{FF2B5EF4-FFF2-40B4-BE49-F238E27FC236}">
                <a16:creationId xmlns:a16="http://schemas.microsoft.com/office/drawing/2014/main" id="{63CAD342-6EAC-B164-873E-7EA137048A1B}"/>
              </a:ext>
            </a:extLst>
          </p:cNvPr>
          <p:cNvPicPr>
            <a:picLocks noChangeAspect="1"/>
          </p:cNvPicPr>
          <p:nvPr/>
        </p:nvPicPr>
        <p:blipFill>
          <a:blip r:embed="rId2"/>
          <a:stretch>
            <a:fillRect/>
          </a:stretch>
        </p:blipFill>
        <p:spPr>
          <a:xfrm>
            <a:off x="8724983" y="2973856"/>
            <a:ext cx="3119864" cy="1800662"/>
          </a:xfrm>
          <a:prstGeom prst="rect">
            <a:avLst/>
          </a:prstGeom>
        </p:spPr>
      </p:pic>
      <p:pic>
        <p:nvPicPr>
          <p:cNvPr id="18" name="그림 17">
            <a:extLst>
              <a:ext uri="{FF2B5EF4-FFF2-40B4-BE49-F238E27FC236}">
                <a16:creationId xmlns:a16="http://schemas.microsoft.com/office/drawing/2014/main" id="{FDD0F711-F356-CF78-A57C-3C0A1F514518}"/>
              </a:ext>
            </a:extLst>
          </p:cNvPr>
          <p:cNvPicPr>
            <a:picLocks noChangeAspect="1"/>
          </p:cNvPicPr>
          <p:nvPr/>
        </p:nvPicPr>
        <p:blipFill>
          <a:blip r:embed="rId3"/>
          <a:stretch>
            <a:fillRect/>
          </a:stretch>
        </p:blipFill>
        <p:spPr>
          <a:xfrm>
            <a:off x="4531727" y="2973856"/>
            <a:ext cx="3678358" cy="1800662"/>
          </a:xfrm>
          <a:prstGeom prst="rect">
            <a:avLst/>
          </a:prstGeom>
        </p:spPr>
      </p:pic>
      <p:sp>
        <p:nvSpPr>
          <p:cNvPr id="19" name="TextBox 18">
            <a:extLst>
              <a:ext uri="{FF2B5EF4-FFF2-40B4-BE49-F238E27FC236}">
                <a16:creationId xmlns:a16="http://schemas.microsoft.com/office/drawing/2014/main" id="{3A57A8D6-C130-C2CE-F430-0242D6949571}"/>
              </a:ext>
            </a:extLst>
          </p:cNvPr>
          <p:cNvSpPr txBox="1"/>
          <p:nvPr/>
        </p:nvSpPr>
        <p:spPr>
          <a:xfrm>
            <a:off x="4531726" y="2635302"/>
            <a:ext cx="3678357" cy="338554"/>
          </a:xfrm>
          <a:prstGeom prst="rect">
            <a:avLst/>
          </a:prstGeom>
          <a:noFill/>
        </p:spPr>
        <p:txBody>
          <a:bodyPr wrap="square" rtlCol="0">
            <a:spAutoFit/>
          </a:bodyPr>
          <a:lstStyle/>
          <a:p>
            <a:pPr algn="ct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벡터 생성</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23" name="그림 22">
            <a:extLst>
              <a:ext uri="{FF2B5EF4-FFF2-40B4-BE49-F238E27FC236}">
                <a16:creationId xmlns:a16="http://schemas.microsoft.com/office/drawing/2014/main" id="{4524ECE2-5CBE-7235-F99B-1369469B9FD1}"/>
              </a:ext>
            </a:extLst>
          </p:cNvPr>
          <p:cNvPicPr>
            <a:picLocks noChangeAspect="1"/>
          </p:cNvPicPr>
          <p:nvPr/>
        </p:nvPicPr>
        <p:blipFill>
          <a:blip r:embed="rId4"/>
          <a:stretch>
            <a:fillRect/>
          </a:stretch>
        </p:blipFill>
        <p:spPr>
          <a:xfrm>
            <a:off x="775204" y="2804579"/>
            <a:ext cx="3041618" cy="2307434"/>
          </a:xfrm>
          <a:prstGeom prst="rect">
            <a:avLst/>
          </a:prstGeom>
        </p:spPr>
      </p:pic>
      <p:sp>
        <p:nvSpPr>
          <p:cNvPr id="24" name="TextBox 23">
            <a:extLst>
              <a:ext uri="{FF2B5EF4-FFF2-40B4-BE49-F238E27FC236}">
                <a16:creationId xmlns:a16="http://schemas.microsoft.com/office/drawing/2014/main" id="{9557A9E1-215B-3526-DC43-5538EECD1921}"/>
              </a:ext>
            </a:extLst>
          </p:cNvPr>
          <p:cNvSpPr txBox="1"/>
          <p:nvPr/>
        </p:nvSpPr>
        <p:spPr>
          <a:xfrm>
            <a:off x="775203" y="2466025"/>
            <a:ext cx="3041618" cy="338554"/>
          </a:xfrm>
          <a:prstGeom prst="rect">
            <a:avLst/>
          </a:prstGeom>
          <a:noFill/>
        </p:spPr>
        <p:txBody>
          <a:bodyPr wrap="square" rtlCol="0">
            <a:spAutoFit/>
          </a:bodyPr>
          <a:lstStyle/>
          <a:p>
            <a:pPr algn="ct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행렬 생성</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101726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5A06E-D3A0-1CCC-60B5-24E0B3DD786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78369F5-A33C-7B59-3C08-86E65399581D}"/>
              </a:ext>
            </a:extLst>
          </p:cNvPr>
          <p:cNvSpPr>
            <a:spLocks noGrp="1"/>
          </p:cNvSpPr>
          <p:nvPr>
            <p:ph type="title"/>
          </p:nvPr>
        </p:nvSpPr>
        <p:spPr>
          <a:xfrm>
            <a:off x="219222" y="251972"/>
            <a:ext cx="10515600" cy="858129"/>
          </a:xfrm>
        </p:spPr>
        <p:txBody>
          <a:bodyPr>
            <a:normAutofit/>
          </a:bodyPr>
          <a:lstStyle/>
          <a:p>
            <a:r>
              <a:rPr lang="en-US" altLang="ko-KR" sz="3600"/>
              <a:t>matplotlib</a:t>
            </a:r>
            <a:endParaRPr lang="ko-KR" altLang="en-US" sz="3600"/>
          </a:p>
        </p:txBody>
      </p:sp>
      <p:cxnSp>
        <p:nvCxnSpPr>
          <p:cNvPr id="8" name="직선 연결선 7">
            <a:extLst>
              <a:ext uri="{FF2B5EF4-FFF2-40B4-BE49-F238E27FC236}">
                <a16:creationId xmlns:a16="http://schemas.microsoft.com/office/drawing/2014/main" id="{BFBF61BD-29E9-8FE7-E17C-0EA6930DF344}"/>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BF376A-E382-8CED-4C1D-E0D0DEC4FBAB}"/>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12</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C2283D1B-4032-BFD3-A33D-94884B412C02}"/>
              </a:ext>
            </a:extLst>
          </p:cNvPr>
          <p:cNvSpPr txBox="1"/>
          <p:nvPr/>
        </p:nvSpPr>
        <p:spPr>
          <a:xfrm>
            <a:off x="348097" y="1477147"/>
            <a:ext cx="8857272" cy="338554"/>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scatter, plot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그래프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개만 알아도 충분합니다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4" name="그림 3">
            <a:extLst>
              <a:ext uri="{FF2B5EF4-FFF2-40B4-BE49-F238E27FC236}">
                <a16:creationId xmlns:a16="http://schemas.microsoft.com/office/drawing/2014/main" id="{F78A140A-4FC4-561F-D518-73881B17AB7C}"/>
              </a:ext>
            </a:extLst>
          </p:cNvPr>
          <p:cNvPicPr>
            <a:picLocks noChangeAspect="1"/>
          </p:cNvPicPr>
          <p:nvPr/>
        </p:nvPicPr>
        <p:blipFill>
          <a:blip r:embed="rId2"/>
          <a:stretch>
            <a:fillRect/>
          </a:stretch>
        </p:blipFill>
        <p:spPr>
          <a:xfrm>
            <a:off x="582192" y="2686149"/>
            <a:ext cx="3456903" cy="2600548"/>
          </a:xfrm>
          <a:prstGeom prst="rect">
            <a:avLst/>
          </a:prstGeom>
        </p:spPr>
      </p:pic>
      <p:sp>
        <p:nvSpPr>
          <p:cNvPr id="5" name="TextBox 4">
            <a:extLst>
              <a:ext uri="{FF2B5EF4-FFF2-40B4-BE49-F238E27FC236}">
                <a16:creationId xmlns:a16="http://schemas.microsoft.com/office/drawing/2014/main" id="{39C26501-23B2-D670-D509-8A578CB6F2F1}"/>
              </a:ext>
            </a:extLst>
          </p:cNvPr>
          <p:cNvSpPr txBox="1"/>
          <p:nvPr/>
        </p:nvSpPr>
        <p:spPr>
          <a:xfrm>
            <a:off x="582191" y="2347595"/>
            <a:ext cx="3456903" cy="338554"/>
          </a:xfrm>
          <a:prstGeom prst="rect">
            <a:avLst/>
          </a:prstGeom>
          <a:noFill/>
        </p:spPr>
        <p:txBody>
          <a:bodyPr wrap="square" rtlCol="0">
            <a:spAutoFit/>
          </a:bodyPr>
          <a:lstStyle/>
          <a:p>
            <a:pPr algn="ct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scatter</a:t>
            </a:r>
          </a:p>
        </p:txBody>
      </p:sp>
      <p:sp>
        <p:nvSpPr>
          <p:cNvPr id="9" name="TextBox 8">
            <a:extLst>
              <a:ext uri="{FF2B5EF4-FFF2-40B4-BE49-F238E27FC236}">
                <a16:creationId xmlns:a16="http://schemas.microsoft.com/office/drawing/2014/main" id="{969BC9B1-10EB-32E0-ED2A-C9CA150CA5EA}"/>
              </a:ext>
            </a:extLst>
          </p:cNvPr>
          <p:cNvSpPr txBox="1"/>
          <p:nvPr/>
        </p:nvSpPr>
        <p:spPr>
          <a:xfrm>
            <a:off x="5189990" y="2347594"/>
            <a:ext cx="3456903" cy="338554"/>
          </a:xfrm>
          <a:prstGeom prst="rect">
            <a:avLst/>
          </a:prstGeom>
          <a:noFill/>
        </p:spPr>
        <p:txBody>
          <a:bodyPr wrap="square" rtlCol="0">
            <a:spAutoFit/>
          </a:bodyPr>
          <a:lstStyle/>
          <a:p>
            <a:pPr algn="ct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plot</a:t>
            </a:r>
          </a:p>
        </p:txBody>
      </p:sp>
      <p:pic>
        <p:nvPicPr>
          <p:cNvPr id="11" name="그림 10">
            <a:extLst>
              <a:ext uri="{FF2B5EF4-FFF2-40B4-BE49-F238E27FC236}">
                <a16:creationId xmlns:a16="http://schemas.microsoft.com/office/drawing/2014/main" id="{F75791AD-482A-BDB6-1E95-078851FB8DF5}"/>
              </a:ext>
            </a:extLst>
          </p:cNvPr>
          <p:cNvPicPr>
            <a:picLocks noChangeAspect="1"/>
          </p:cNvPicPr>
          <p:nvPr/>
        </p:nvPicPr>
        <p:blipFill>
          <a:blip r:embed="rId3"/>
          <a:stretch>
            <a:fillRect/>
          </a:stretch>
        </p:blipFill>
        <p:spPr>
          <a:xfrm>
            <a:off x="5189990" y="2686149"/>
            <a:ext cx="3438013" cy="2600548"/>
          </a:xfrm>
          <a:prstGeom prst="rect">
            <a:avLst/>
          </a:prstGeom>
        </p:spPr>
      </p:pic>
    </p:spTree>
    <p:extLst>
      <p:ext uri="{BB962C8B-B14F-4D97-AF65-F5344CB8AC3E}">
        <p14:creationId xmlns:p14="http://schemas.microsoft.com/office/powerpoint/2010/main" val="2695117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20E39-160C-723F-F4E4-01E8A01F3E9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6BE7D1F-E896-A4ED-4195-AB7BB6DE7124}"/>
              </a:ext>
            </a:extLst>
          </p:cNvPr>
          <p:cNvSpPr>
            <a:spLocks noGrp="1"/>
          </p:cNvSpPr>
          <p:nvPr>
            <p:ph type="ctrTitle"/>
          </p:nvPr>
        </p:nvSpPr>
        <p:spPr>
          <a:xfrm>
            <a:off x="377482" y="-270527"/>
            <a:ext cx="10815376" cy="1580679"/>
          </a:xfrm>
        </p:spPr>
        <p:txBody>
          <a:bodyPr>
            <a:normAutofit/>
          </a:bodyPr>
          <a:lstStyle/>
          <a:p>
            <a:pPr algn="l"/>
            <a:r>
              <a:rPr lang="en-US" altLang="ko-KR" sz="4400">
                <a:latin typeface="Pretendard ExtraBold" panose="02000903000000020004" pitchFamily="50" charset="-127"/>
                <a:ea typeface="Pretendard ExtraBold" panose="02000903000000020004" pitchFamily="50" charset="-127"/>
                <a:cs typeface="Pretendard ExtraBold" panose="02000903000000020004" pitchFamily="50" charset="-127"/>
              </a:rPr>
              <a:t>Chapter 3 : </a:t>
            </a:r>
            <a:r>
              <a:rPr lang="en-US" altLang="ko-KR" sz="4400">
                <a:solidFill>
                  <a:srgbClr val="339AF0"/>
                </a:solidFill>
                <a:latin typeface="Pretendard ExtraBold" panose="02000903000000020004" pitchFamily="50" charset="-127"/>
                <a:ea typeface="Pretendard ExtraBold" panose="02000903000000020004" pitchFamily="50" charset="-127"/>
                <a:cs typeface="Pretendard ExtraBold" panose="02000903000000020004" pitchFamily="50" charset="-127"/>
              </a:rPr>
              <a:t>AI</a:t>
            </a:r>
            <a:r>
              <a:rPr lang="ko-KR" altLang="en-US" sz="4400">
                <a:latin typeface="Pretendard ExtraBold" panose="02000903000000020004" pitchFamily="50" charset="-127"/>
                <a:ea typeface="Pretendard ExtraBold" panose="02000903000000020004" pitchFamily="50" charset="-127"/>
                <a:cs typeface="Pretendard ExtraBold" panose="02000903000000020004" pitchFamily="50" charset="-127"/>
              </a:rPr>
              <a:t>에 대하여</a:t>
            </a:r>
          </a:p>
        </p:txBody>
      </p:sp>
      <p:sp>
        <p:nvSpPr>
          <p:cNvPr id="3" name="부제목 2">
            <a:extLst>
              <a:ext uri="{FF2B5EF4-FFF2-40B4-BE49-F238E27FC236}">
                <a16:creationId xmlns:a16="http://schemas.microsoft.com/office/drawing/2014/main" id="{D10CE793-1986-42B1-4F74-C9582F40935F}"/>
              </a:ext>
            </a:extLst>
          </p:cNvPr>
          <p:cNvSpPr>
            <a:spLocks noGrp="1"/>
          </p:cNvSpPr>
          <p:nvPr>
            <p:ph type="subTitle" idx="1"/>
          </p:nvPr>
        </p:nvSpPr>
        <p:spPr>
          <a:xfrm>
            <a:off x="5409428" y="1588265"/>
            <a:ext cx="6100690" cy="526392"/>
          </a:xfrm>
        </p:spPr>
        <p:txBody>
          <a:bodyPr>
            <a:normAutofit/>
          </a:bodyPr>
          <a:lstStyle/>
          <a:p>
            <a:r>
              <a:rPr lang="en-US" altLang="ko-KR" sz="1800"/>
              <a:t>By </a:t>
            </a:r>
            <a:r>
              <a:rPr lang="en-US" altLang="ko-KR" sz="1800" err="1"/>
              <a:t>Hichan</a:t>
            </a:r>
            <a:r>
              <a:rPr lang="en-US" altLang="ko-KR" sz="1800"/>
              <a:t> Shin</a:t>
            </a:r>
            <a:endParaRPr lang="ko-KR" altLang="en-US" sz="1800"/>
          </a:p>
        </p:txBody>
      </p:sp>
      <p:cxnSp>
        <p:nvCxnSpPr>
          <p:cNvPr id="11" name="직선 연결선 10">
            <a:extLst>
              <a:ext uri="{FF2B5EF4-FFF2-40B4-BE49-F238E27FC236}">
                <a16:creationId xmlns:a16="http://schemas.microsoft.com/office/drawing/2014/main" id="{86788603-392D-19FE-5638-107129877E65}"/>
              </a:ext>
            </a:extLst>
          </p:cNvPr>
          <p:cNvCxnSpPr>
            <a:cxnSpLocks/>
          </p:cNvCxnSpPr>
          <p:nvPr/>
        </p:nvCxnSpPr>
        <p:spPr>
          <a:xfrm>
            <a:off x="-122507" y="2114657"/>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A08169-861F-D125-A080-D09543B411C2}"/>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13</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cxnSp>
        <p:nvCxnSpPr>
          <p:cNvPr id="5" name="직선 연결선 4">
            <a:extLst>
              <a:ext uri="{FF2B5EF4-FFF2-40B4-BE49-F238E27FC236}">
                <a16:creationId xmlns:a16="http://schemas.microsoft.com/office/drawing/2014/main" id="{3588903F-9B4A-153C-DEFF-86EE042749B3}"/>
              </a:ext>
            </a:extLst>
          </p:cNvPr>
          <p:cNvCxnSpPr>
            <a:cxnSpLocks/>
          </p:cNvCxnSpPr>
          <p:nvPr/>
        </p:nvCxnSpPr>
        <p:spPr>
          <a:xfrm>
            <a:off x="10305048" y="-60158"/>
            <a:ext cx="0" cy="7020426"/>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E15570-D85F-23E9-092C-FDEAD2E96D5B}"/>
                  </a:ext>
                </a:extLst>
              </p:cNvPr>
              <p:cNvSpPr txBox="1"/>
              <p:nvPr/>
            </p:nvSpPr>
            <p:spPr>
              <a:xfrm>
                <a:off x="641134" y="2717153"/>
                <a:ext cx="2770990"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𝑓</m:t>
                      </m:r>
                      <m:d>
                        <m:dPr>
                          <m:ctrlP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d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𝑥</m:t>
                          </m:r>
                        </m:e>
                      </m:d>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m:t>
                      </m:r>
                      <m:sSup>
                        <m:sSupPr>
                          <m:ctrlP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p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𝑥</m:t>
                          </m:r>
                        </m:e>
                        <m: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4</m:t>
                          </m:r>
                        </m:sup>
                      </m:s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−4</m:t>
                      </m:r>
                      <m:sSup>
                        <m:sSupPr>
                          <m:ctrlP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p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𝑥</m:t>
                          </m:r>
                        </m:e>
                        <m: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3</m:t>
                          </m:r>
                        </m:sup>
                      </m:s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+4</m:t>
                      </m:r>
                      <m:sSup>
                        <m:sSupPr>
                          <m:ctrlP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p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𝑥</m:t>
                          </m:r>
                        </m:e>
                        <m: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2</m:t>
                          </m:r>
                        </m:sup>
                      </m:s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+5</m:t>
                      </m:r>
                    </m:oMath>
                  </m:oMathPara>
                </a14:m>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7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최솟값을 구하여라</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mc:Choice>
        <mc:Fallback xmlns="">
          <p:sp>
            <p:nvSpPr>
              <p:cNvPr id="7" name="TextBox 6">
                <a:extLst>
                  <a:ext uri="{FF2B5EF4-FFF2-40B4-BE49-F238E27FC236}">
                    <a16:creationId xmlns:a16="http://schemas.microsoft.com/office/drawing/2014/main" id="{32144C28-4CC0-E781-57F9-65051DF983D9}"/>
                  </a:ext>
                </a:extLst>
              </p:cNvPr>
              <p:cNvSpPr txBox="1">
                <a:spLocks noRot="1" noChangeAspect="1" noMove="1" noResize="1" noEditPoints="1" noAdjustHandles="1" noChangeArrowheads="1" noChangeShapeType="1" noTextEdit="1"/>
              </p:cNvSpPr>
              <p:nvPr/>
            </p:nvSpPr>
            <p:spPr>
              <a:xfrm>
                <a:off x="641134" y="2717153"/>
                <a:ext cx="2770990" cy="707886"/>
              </a:xfrm>
              <a:prstGeom prst="rect">
                <a:avLst/>
              </a:prstGeom>
              <a:blipFill>
                <a:blip r:embed="rId2"/>
                <a:stretch>
                  <a:fillRect l="-1099" b="-7759"/>
                </a:stretch>
              </a:blipFill>
            </p:spPr>
            <p:txBody>
              <a:bodyPr/>
              <a:lstStyle/>
              <a:p>
                <a:r>
                  <a:rPr lang="ko-KR" altLang="en-US">
                    <a:noFill/>
                  </a:rPr>
                  <a:t> </a:t>
                </a:r>
              </a:p>
            </p:txBody>
          </p:sp>
        </mc:Fallback>
      </mc:AlternateContent>
      <p:pic>
        <p:nvPicPr>
          <p:cNvPr id="9" name="그림 8">
            <a:extLst>
              <a:ext uri="{FF2B5EF4-FFF2-40B4-BE49-F238E27FC236}">
                <a16:creationId xmlns:a16="http://schemas.microsoft.com/office/drawing/2014/main" id="{1B582F85-DE6A-D9F2-79A8-02D57F46A84D}"/>
              </a:ext>
            </a:extLst>
          </p:cNvPr>
          <p:cNvPicPr>
            <a:picLocks noChangeAspect="1"/>
          </p:cNvPicPr>
          <p:nvPr/>
        </p:nvPicPr>
        <p:blipFill>
          <a:blip r:embed="rId3"/>
          <a:stretch>
            <a:fillRect/>
          </a:stretch>
        </p:blipFill>
        <p:spPr>
          <a:xfrm>
            <a:off x="3728949" y="2656824"/>
            <a:ext cx="4210632" cy="3382009"/>
          </a:xfrm>
          <a:prstGeom prst="roundRect">
            <a:avLst>
              <a:gd name="adj" fmla="val 4146"/>
            </a:avLst>
          </a:prstGeom>
        </p:spPr>
      </p:pic>
      <p:sp>
        <p:nvSpPr>
          <p:cNvPr id="10" name="TextBox 9">
            <a:extLst>
              <a:ext uri="{FF2B5EF4-FFF2-40B4-BE49-F238E27FC236}">
                <a16:creationId xmlns:a16="http://schemas.microsoft.com/office/drawing/2014/main" id="{05BEF702-468D-E71E-32D3-91639A164AB3}"/>
              </a:ext>
            </a:extLst>
          </p:cNvPr>
          <p:cNvSpPr txBox="1"/>
          <p:nvPr/>
        </p:nvSpPr>
        <p:spPr>
          <a:xfrm>
            <a:off x="524532" y="1334400"/>
            <a:ext cx="5079951" cy="276999"/>
          </a:xfrm>
          <a:prstGeom prst="rect">
            <a:avLst/>
          </a:prstGeom>
          <a:noFill/>
        </p:spPr>
        <p:txBody>
          <a:bodyPr wrap="square" rtlCol="0">
            <a:spAutoFit/>
          </a:bodyPr>
          <a:lstStyle/>
          <a:p>
            <a:r>
              <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주의 </a:t>
            </a: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수학이 좀 어려울 수 있어요</a:t>
            </a:r>
            <a:endPar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4089744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9EB5A-3E5C-A54A-C0D6-B2795BF63C6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8B2493C-3182-CF21-B55F-FD0A9BC5AEE9}"/>
              </a:ext>
            </a:extLst>
          </p:cNvPr>
          <p:cNvSpPr>
            <a:spLocks noGrp="1"/>
          </p:cNvSpPr>
          <p:nvPr>
            <p:ph type="title"/>
          </p:nvPr>
        </p:nvSpPr>
        <p:spPr>
          <a:xfrm>
            <a:off x="219222" y="251972"/>
            <a:ext cx="10515600" cy="858129"/>
          </a:xfrm>
        </p:spPr>
        <p:txBody>
          <a:bodyPr>
            <a:normAutofit/>
          </a:bodyPr>
          <a:lstStyle/>
          <a:p>
            <a:r>
              <a:rPr lang="ko-KR" altLang="en-US" sz="3600"/>
              <a:t>기계학습</a:t>
            </a:r>
          </a:p>
        </p:txBody>
      </p:sp>
      <p:cxnSp>
        <p:nvCxnSpPr>
          <p:cNvPr id="8" name="직선 연결선 7">
            <a:extLst>
              <a:ext uri="{FF2B5EF4-FFF2-40B4-BE49-F238E27FC236}">
                <a16:creationId xmlns:a16="http://schemas.microsoft.com/office/drawing/2014/main" id="{06065CB4-4926-4565-9C7F-8A7EBDD68248}"/>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AFE38C-E9CB-508B-5D04-76C299474C0C}"/>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14</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B4654F9B-6978-5ED5-F813-486F9C9D7366}"/>
              </a:ext>
            </a:extLst>
          </p:cNvPr>
          <p:cNvSpPr txBox="1"/>
          <p:nvPr/>
        </p:nvSpPr>
        <p:spPr>
          <a:xfrm>
            <a:off x="348097" y="1477147"/>
            <a:ext cx="8857272" cy="338554"/>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기계학습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기계가 데이터를 학습하여 다른 입력에 대한 결과를 예측하는 것</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6" name="그림 5">
            <a:extLst>
              <a:ext uri="{FF2B5EF4-FFF2-40B4-BE49-F238E27FC236}">
                <a16:creationId xmlns:a16="http://schemas.microsoft.com/office/drawing/2014/main" id="{B94068BD-2F34-D94B-BE41-319C5060E409}"/>
              </a:ext>
            </a:extLst>
          </p:cNvPr>
          <p:cNvPicPr>
            <a:picLocks noChangeAspect="1"/>
          </p:cNvPicPr>
          <p:nvPr/>
        </p:nvPicPr>
        <p:blipFill>
          <a:blip r:embed="rId2"/>
          <a:stretch>
            <a:fillRect/>
          </a:stretch>
        </p:blipFill>
        <p:spPr>
          <a:xfrm>
            <a:off x="348097" y="1978706"/>
            <a:ext cx="3094711" cy="2336592"/>
          </a:xfrm>
          <a:prstGeom prst="roundRect">
            <a:avLst>
              <a:gd name="adj" fmla="val 3875"/>
            </a:avLst>
          </a:prstGeom>
        </p:spPr>
      </p:pic>
      <p:pic>
        <p:nvPicPr>
          <p:cNvPr id="10" name="그림 9">
            <a:extLst>
              <a:ext uri="{FF2B5EF4-FFF2-40B4-BE49-F238E27FC236}">
                <a16:creationId xmlns:a16="http://schemas.microsoft.com/office/drawing/2014/main" id="{C7A6D489-0AC0-56FC-12D2-965D8DA74631}"/>
              </a:ext>
            </a:extLst>
          </p:cNvPr>
          <p:cNvPicPr>
            <a:picLocks noChangeAspect="1"/>
          </p:cNvPicPr>
          <p:nvPr/>
        </p:nvPicPr>
        <p:blipFill>
          <a:blip r:embed="rId3"/>
          <a:stretch>
            <a:fillRect/>
          </a:stretch>
        </p:blipFill>
        <p:spPr>
          <a:xfrm>
            <a:off x="3794653" y="1978707"/>
            <a:ext cx="3021163" cy="2336592"/>
          </a:xfrm>
          <a:prstGeom prst="roundRect">
            <a:avLst>
              <a:gd name="adj" fmla="val 3251"/>
            </a:avLst>
          </a:prstGeom>
        </p:spPr>
      </p:pic>
      <p:sp>
        <p:nvSpPr>
          <p:cNvPr id="3" name="TextBox 2">
            <a:extLst>
              <a:ext uri="{FF2B5EF4-FFF2-40B4-BE49-F238E27FC236}">
                <a16:creationId xmlns:a16="http://schemas.microsoft.com/office/drawing/2014/main" id="{E2B92CDA-410B-3548-47E0-23B460FEB535}"/>
              </a:ext>
            </a:extLst>
          </p:cNvPr>
          <p:cNvSpPr txBox="1"/>
          <p:nvPr/>
        </p:nvSpPr>
        <p:spPr>
          <a:xfrm>
            <a:off x="348097" y="4478303"/>
            <a:ext cx="8857272" cy="1569660"/>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시간 공부하고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31</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점</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2</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시간 공부하고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44</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점</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4</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시간 공부하고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74</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점</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5</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시간 공부하고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91</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점</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3</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시간 공부한 사람의 점수는 얼마일까</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가설 설정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시험 점수</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공부 시간</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손실 함수 설정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예측값과</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실제값</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차의 제곱의 평균</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이제 손실 함수를 최소로 만드는 가설의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의 값을 최적화하면 된다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353918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BEE06-07A3-2B8D-D524-5CCC7D62D06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CECD4C1-DA47-2C93-2FCD-A33BFDE6341D}"/>
              </a:ext>
            </a:extLst>
          </p:cNvPr>
          <p:cNvSpPr>
            <a:spLocks noGrp="1"/>
          </p:cNvSpPr>
          <p:nvPr>
            <p:ph type="title"/>
          </p:nvPr>
        </p:nvSpPr>
        <p:spPr>
          <a:xfrm>
            <a:off x="219222" y="251972"/>
            <a:ext cx="10515600" cy="858129"/>
          </a:xfrm>
        </p:spPr>
        <p:txBody>
          <a:bodyPr>
            <a:normAutofit/>
          </a:bodyPr>
          <a:lstStyle/>
          <a:p>
            <a:r>
              <a:rPr lang="ko-KR" altLang="en-US" sz="3600"/>
              <a:t>최적화</a:t>
            </a:r>
            <a:r>
              <a:rPr lang="en-US" altLang="ko-KR" sz="3600"/>
              <a:t>(optimize)</a:t>
            </a:r>
            <a:r>
              <a:rPr lang="ko-KR" altLang="en-US" sz="3600"/>
              <a:t> 문제</a:t>
            </a:r>
          </a:p>
        </p:txBody>
      </p:sp>
      <p:cxnSp>
        <p:nvCxnSpPr>
          <p:cNvPr id="8" name="직선 연결선 7">
            <a:extLst>
              <a:ext uri="{FF2B5EF4-FFF2-40B4-BE49-F238E27FC236}">
                <a16:creationId xmlns:a16="http://schemas.microsoft.com/office/drawing/2014/main" id="{639122C4-4526-DF00-5BC3-57D050E384D5}"/>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916AC0E-974C-A3D9-334A-3881B3F6F868}"/>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15</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8ACBED-B3DE-01D3-AFBC-37D047F26C99}"/>
                  </a:ext>
                </a:extLst>
              </p:cNvPr>
              <p:cNvSpPr txBox="1"/>
              <p:nvPr/>
            </p:nvSpPr>
            <p:spPr>
              <a:xfrm>
                <a:off x="348097" y="1477147"/>
                <a:ext cx="8857272" cy="1772665"/>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어떤 조건 안에서 어떤 값을 최대 또는 최소로 만드는 방법을 찾는 문제</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4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pPr/>
                <a14:m>
                  <m:oMathPara xmlns:m="http://schemas.openxmlformats.org/officeDocument/2006/math">
                    <m:oMathParaPr>
                      <m:jc m:val="left"/>
                    </m:oMathParaPr>
                    <m:oMath xmlns:m="http://schemas.openxmlformats.org/officeDocument/2006/math">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𝑓</m:t>
                      </m:r>
                      <m:d>
                        <m:dPr>
                          <m:ctrlP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d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𝑥</m:t>
                          </m:r>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m:t>
                          </m:r>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𝑦</m:t>
                          </m:r>
                        </m:e>
                      </m:d>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m:t>
                      </m:r>
                      <m:sSup>
                        <m:sSupPr>
                          <m:ctrlP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p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𝑒</m:t>
                          </m:r>
                        </m:e>
                        <m:sup>
                          <m:sSup>
                            <m:sSupPr>
                              <m:ctrlP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p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𝑥</m:t>
                              </m:r>
                            </m:e>
                            <m: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2</m:t>
                              </m:r>
                            </m:sup>
                          </m:s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m:t>
                          </m:r>
                          <m:sSup>
                            <m:sSupPr>
                              <m:ctrlP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p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𝑦</m:t>
                              </m:r>
                            </m:e>
                            <m: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2</m:t>
                              </m:r>
                            </m:sup>
                          </m:sSup>
                        </m:sup>
                      </m:sSup>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m:t>
                      </m:r>
                      <m:func>
                        <m:funcPr>
                          <m:ctrlP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funcPr>
                        <m:fName>
                          <m:r>
                            <m:rPr>
                              <m:sty m:val="p"/>
                            </m:rPr>
                            <a:rPr lang="en-US" altLang="ko-KR" sz="1600" b="0" i="0"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sin</m:t>
                          </m:r>
                        </m:fName>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10</m:t>
                          </m:r>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𝑥𝑦</m:t>
                          </m:r>
                        </m:e>
                      </m:func>
                    </m:oMath>
                  </m:oMathPara>
                </a14:m>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7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미지수가 겨우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개가 되었지만 풀기 싫게 생겼다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완벽하게 구하기보다는 어떤 지점에서 시작하여 최적화하는 것으로 생각하자</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mc:Choice>
        <mc:Fallback xmlns="">
          <p:sp>
            <p:nvSpPr>
              <p:cNvPr id="7" name="TextBox 6">
                <a:extLst>
                  <a:ext uri="{FF2B5EF4-FFF2-40B4-BE49-F238E27FC236}">
                    <a16:creationId xmlns:a16="http://schemas.microsoft.com/office/drawing/2014/main" id="{0B8ACBED-B3DE-01D3-AFBC-37D047F26C99}"/>
                  </a:ext>
                </a:extLst>
              </p:cNvPr>
              <p:cNvSpPr txBox="1">
                <a:spLocks noRot="1" noChangeAspect="1" noMove="1" noResize="1" noEditPoints="1" noAdjustHandles="1" noChangeArrowheads="1" noChangeShapeType="1" noTextEdit="1"/>
              </p:cNvSpPr>
              <p:nvPr/>
            </p:nvSpPr>
            <p:spPr>
              <a:xfrm>
                <a:off x="348097" y="1477147"/>
                <a:ext cx="8857272" cy="1772665"/>
              </a:xfrm>
              <a:prstGeom prst="rect">
                <a:avLst/>
              </a:prstGeom>
              <a:blipFill>
                <a:blip r:embed="rId2"/>
                <a:stretch>
                  <a:fillRect l="-344" t="-1031"/>
                </a:stretch>
              </a:blipFill>
            </p:spPr>
            <p:txBody>
              <a:bodyPr/>
              <a:lstStyle/>
              <a:p>
                <a:r>
                  <a:rPr lang="ko-KR" altLang="en-US">
                    <a:noFill/>
                  </a:rPr>
                  <a:t> </a:t>
                </a:r>
              </a:p>
            </p:txBody>
          </p:sp>
        </mc:Fallback>
      </mc:AlternateContent>
      <p:pic>
        <p:nvPicPr>
          <p:cNvPr id="1026" name="Picture 2" descr="출력 이미지">
            <a:extLst>
              <a:ext uri="{FF2B5EF4-FFF2-40B4-BE49-F238E27FC236}">
                <a16:creationId xmlns:a16="http://schemas.microsoft.com/office/drawing/2014/main" id="{EAAB4F42-B668-76F0-7482-2B9814FE9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502" y="1385930"/>
            <a:ext cx="4192544" cy="3881652"/>
          </a:xfrm>
          <a:prstGeom prst="roundRect">
            <a:avLst>
              <a:gd name="adj" fmla="val 6074"/>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BA98F94-A257-C65A-E135-F06609201281}"/>
              </a:ext>
            </a:extLst>
          </p:cNvPr>
          <p:cNvSpPr txBox="1"/>
          <p:nvPr/>
        </p:nvSpPr>
        <p:spPr>
          <a:xfrm>
            <a:off x="348097" y="2988202"/>
            <a:ext cx="5311947" cy="338554"/>
          </a:xfrm>
          <a:prstGeom prst="rect">
            <a:avLst/>
          </a:prstGeom>
          <a:noFill/>
        </p:spPr>
        <p:txBody>
          <a:bodyPr wrap="square" rtlCol="0">
            <a:spAutoFit/>
          </a:bodyPr>
          <a:lstStyle/>
          <a:p>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경사하강법</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(SGD)</a:t>
            </a:r>
          </a:p>
        </p:txBody>
      </p:sp>
      <p:pic>
        <p:nvPicPr>
          <p:cNvPr id="2050" name="Picture 2" descr="머신 러닝] - 경사 하강법(Gradient descent)">
            <a:extLst>
              <a:ext uri="{FF2B5EF4-FFF2-40B4-BE49-F238E27FC236}">
                <a16:creationId xmlns:a16="http://schemas.microsoft.com/office/drawing/2014/main" id="{2979755E-3542-2A8B-67FD-BCE06D5F5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1" y="3326756"/>
            <a:ext cx="4495291" cy="2933177"/>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74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695AC-9557-8500-4F76-186FF172E1A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B56161B-868E-AD08-966E-ADD61AD66024}"/>
              </a:ext>
            </a:extLst>
          </p:cNvPr>
          <p:cNvSpPr>
            <a:spLocks noGrp="1"/>
          </p:cNvSpPr>
          <p:nvPr>
            <p:ph type="title"/>
          </p:nvPr>
        </p:nvSpPr>
        <p:spPr>
          <a:xfrm>
            <a:off x="219222" y="251972"/>
            <a:ext cx="10515600" cy="858129"/>
          </a:xfrm>
        </p:spPr>
        <p:txBody>
          <a:bodyPr>
            <a:normAutofit/>
          </a:bodyPr>
          <a:lstStyle/>
          <a:p>
            <a:r>
              <a:rPr lang="ko-KR" altLang="en-US" sz="3600"/>
              <a:t>선형회귀</a:t>
            </a:r>
          </a:p>
        </p:txBody>
      </p:sp>
      <p:cxnSp>
        <p:nvCxnSpPr>
          <p:cNvPr id="8" name="직선 연결선 7">
            <a:extLst>
              <a:ext uri="{FF2B5EF4-FFF2-40B4-BE49-F238E27FC236}">
                <a16:creationId xmlns:a16="http://schemas.microsoft.com/office/drawing/2014/main" id="{0D9E7632-F1BF-8458-8DF7-37E764ECC8AB}"/>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121DA-A827-02EA-97FE-2FA6F24393AE}"/>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16</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30278D5A-783E-85DE-7EA0-D36358D37CD4}"/>
              </a:ext>
            </a:extLst>
          </p:cNvPr>
          <p:cNvSpPr txBox="1"/>
          <p:nvPr/>
        </p:nvSpPr>
        <p:spPr>
          <a:xfrm>
            <a:off x="348097" y="1282874"/>
            <a:ext cx="6132483" cy="584775"/>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어떤 목표를 최대</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최소로 만드는 최적화를 하는 것</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선형회귀</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다항회귀 등 예측 모델은 주로 </a:t>
            </a:r>
            <a:r>
              <a:rPr lang="en-US" altLang="ko-KR"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mse</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오차</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경사하강법을</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사용한다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TextBox 2">
            <a:extLst>
              <a:ext uri="{FF2B5EF4-FFF2-40B4-BE49-F238E27FC236}">
                <a16:creationId xmlns:a16="http://schemas.microsoft.com/office/drawing/2014/main" id="{7C46AA4C-BDB0-022F-F1CB-3756A9C7AC4A}"/>
              </a:ext>
            </a:extLst>
          </p:cNvPr>
          <p:cNvSpPr txBox="1"/>
          <p:nvPr/>
        </p:nvSpPr>
        <p:spPr>
          <a:xfrm>
            <a:off x="348097" y="2163520"/>
            <a:ext cx="6028155" cy="1077218"/>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직접 선형회귀 모델을 만들면서 이해해보자</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AI</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는 엄청난 양의 파라미터를 가진 함수와 같다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그 함수를 데이터에 맞게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최적화시키는</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것이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AI</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를 학습시키는 과정</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4" name="TextBox 3">
            <a:extLst>
              <a:ext uri="{FF2B5EF4-FFF2-40B4-BE49-F238E27FC236}">
                <a16:creationId xmlns:a16="http://schemas.microsoft.com/office/drawing/2014/main" id="{2BF3FEE5-36C0-C097-3654-0BF90935ADD2}"/>
              </a:ext>
            </a:extLst>
          </p:cNvPr>
          <p:cNvSpPr txBox="1"/>
          <p:nvPr/>
        </p:nvSpPr>
        <p:spPr>
          <a:xfrm>
            <a:off x="6966761" y="1963465"/>
            <a:ext cx="4196284" cy="1077218"/>
          </a:xfrm>
          <a:prstGeom prst="rect">
            <a:avLst/>
          </a:prstGeom>
          <a:noFill/>
        </p:spPr>
        <p:txBody>
          <a:bodyPr wrap="square" rtlCol="0">
            <a:spAutoFit/>
          </a:bodyPr>
          <a:lstStyle/>
          <a:p>
            <a:pPr algn="ct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학습의 최종 목표</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pPr algn="ct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목표로 하는 함수를 수학적인 방법을 사용하여</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최대 또는 최소로 만든다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9" name="그림 8">
            <a:extLst>
              <a:ext uri="{FF2B5EF4-FFF2-40B4-BE49-F238E27FC236}">
                <a16:creationId xmlns:a16="http://schemas.microsoft.com/office/drawing/2014/main" id="{9CB9E1A2-B440-C27C-33EE-19A4D4E00937}"/>
              </a:ext>
            </a:extLst>
          </p:cNvPr>
          <p:cNvPicPr>
            <a:picLocks noChangeAspect="1"/>
          </p:cNvPicPr>
          <p:nvPr/>
        </p:nvPicPr>
        <p:blipFill>
          <a:blip r:embed="rId2"/>
          <a:stretch>
            <a:fillRect/>
          </a:stretch>
        </p:blipFill>
        <p:spPr>
          <a:xfrm>
            <a:off x="7017060" y="3139465"/>
            <a:ext cx="4095686" cy="3135525"/>
          </a:xfrm>
          <a:prstGeom prst="roundRect">
            <a:avLst>
              <a:gd name="adj" fmla="val 6685"/>
            </a:avLst>
          </a:prstGeom>
        </p:spPr>
      </p:pic>
    </p:spTree>
    <p:extLst>
      <p:ext uri="{BB962C8B-B14F-4D97-AF65-F5344CB8AC3E}">
        <p14:creationId xmlns:p14="http://schemas.microsoft.com/office/powerpoint/2010/main" val="3747303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22163-4523-32EF-78BC-0A816B8FE29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84514A5-CB1F-BB87-B899-FA82C55B0C61}"/>
              </a:ext>
            </a:extLst>
          </p:cNvPr>
          <p:cNvSpPr>
            <a:spLocks noGrp="1"/>
          </p:cNvSpPr>
          <p:nvPr>
            <p:ph type="title"/>
          </p:nvPr>
        </p:nvSpPr>
        <p:spPr>
          <a:xfrm>
            <a:off x="219222" y="251972"/>
            <a:ext cx="10515600" cy="858129"/>
          </a:xfrm>
        </p:spPr>
        <p:txBody>
          <a:bodyPr>
            <a:normAutofit/>
          </a:bodyPr>
          <a:lstStyle/>
          <a:p>
            <a:r>
              <a:rPr lang="ko-KR" altLang="en-US" sz="3600"/>
              <a:t>기계학습</a:t>
            </a:r>
          </a:p>
        </p:txBody>
      </p:sp>
      <p:cxnSp>
        <p:nvCxnSpPr>
          <p:cNvPr id="8" name="직선 연결선 7">
            <a:extLst>
              <a:ext uri="{FF2B5EF4-FFF2-40B4-BE49-F238E27FC236}">
                <a16:creationId xmlns:a16="http://schemas.microsoft.com/office/drawing/2014/main" id="{DCD7E2A8-521C-279E-B4E5-E109202DF6CB}"/>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1230CE-9338-8E2F-2205-50D7BDF57E05}"/>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17</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08153442-93A9-0900-A5C3-9AA854BF989D}"/>
              </a:ext>
            </a:extLst>
          </p:cNvPr>
          <p:cNvSpPr txBox="1"/>
          <p:nvPr/>
        </p:nvSpPr>
        <p:spPr>
          <a:xfrm>
            <a:off x="366508" y="1559035"/>
            <a:ext cx="6132483" cy="3293209"/>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수많은 파라미터로 이루어진 모델을 구성하고</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모델의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예측값이랑</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실제 값이 얼마나 차이가 나는지 분석하여</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데이터와의 오차를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줄여나간다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그러면 다른 데이터가 들어와도 예측이 가능하다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컴퓨터로 처리 속도를 높이고 모델의 구조를 잘 만들어서</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이미지</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연속적인 데이터 등의 예측도 가능하게 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이것보다 깊게 들어가면 대부분 수학 내용이다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데이터에 따라 사용하는 함수가 어떻게 달라지는지</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왜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그래디언트가</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저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cost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를 줄이는 과정에서 사용되는지</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여러 층으로 나누어져 있을 때 오차역전파를 어떻게 구하는지</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사각형: 둥근 모서리 2">
            <a:extLst>
              <a:ext uri="{FF2B5EF4-FFF2-40B4-BE49-F238E27FC236}">
                <a16:creationId xmlns:a16="http://schemas.microsoft.com/office/drawing/2014/main" id="{03E6EA70-7055-9CAC-9FE5-23BFE70C9ADD}"/>
              </a:ext>
            </a:extLst>
          </p:cNvPr>
          <p:cNvSpPr/>
          <p:nvPr/>
        </p:nvSpPr>
        <p:spPr>
          <a:xfrm>
            <a:off x="8125894" y="2059442"/>
            <a:ext cx="1543151"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Input</a:t>
            </a:r>
          </a:p>
        </p:txBody>
      </p:sp>
      <p:sp>
        <p:nvSpPr>
          <p:cNvPr id="4" name="사각형: 둥근 모서리 3">
            <a:extLst>
              <a:ext uri="{FF2B5EF4-FFF2-40B4-BE49-F238E27FC236}">
                <a16:creationId xmlns:a16="http://schemas.microsoft.com/office/drawing/2014/main" id="{A7BA61D9-7494-CB2C-541A-76463C77F435}"/>
              </a:ext>
            </a:extLst>
          </p:cNvPr>
          <p:cNvSpPr/>
          <p:nvPr/>
        </p:nvSpPr>
        <p:spPr>
          <a:xfrm>
            <a:off x="8125894" y="2927426"/>
            <a:ext cx="1543151"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Model</a:t>
            </a:r>
          </a:p>
        </p:txBody>
      </p:sp>
      <p:sp>
        <p:nvSpPr>
          <p:cNvPr id="6" name="사각형: 둥근 모서리 5">
            <a:extLst>
              <a:ext uri="{FF2B5EF4-FFF2-40B4-BE49-F238E27FC236}">
                <a16:creationId xmlns:a16="http://schemas.microsoft.com/office/drawing/2014/main" id="{3B937130-E245-5269-27DE-27888262C652}"/>
              </a:ext>
            </a:extLst>
          </p:cNvPr>
          <p:cNvSpPr/>
          <p:nvPr/>
        </p:nvSpPr>
        <p:spPr>
          <a:xfrm>
            <a:off x="8125894" y="3795410"/>
            <a:ext cx="1543151"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Output</a:t>
            </a:r>
          </a:p>
        </p:txBody>
      </p:sp>
      <p:sp>
        <p:nvSpPr>
          <p:cNvPr id="9" name="사각형: 둥근 모서리 8">
            <a:extLst>
              <a:ext uri="{FF2B5EF4-FFF2-40B4-BE49-F238E27FC236}">
                <a16:creationId xmlns:a16="http://schemas.microsoft.com/office/drawing/2014/main" id="{8DF7EB03-73FE-DCE9-7B3A-7593B7A662BA}"/>
              </a:ext>
            </a:extLst>
          </p:cNvPr>
          <p:cNvSpPr/>
          <p:nvPr/>
        </p:nvSpPr>
        <p:spPr>
          <a:xfrm>
            <a:off x="10162326" y="3795410"/>
            <a:ext cx="1543151"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Real Data</a:t>
            </a:r>
          </a:p>
        </p:txBody>
      </p:sp>
      <p:cxnSp>
        <p:nvCxnSpPr>
          <p:cNvPr id="10" name="직선 화살표 연결선 9">
            <a:extLst>
              <a:ext uri="{FF2B5EF4-FFF2-40B4-BE49-F238E27FC236}">
                <a16:creationId xmlns:a16="http://schemas.microsoft.com/office/drawing/2014/main" id="{7C017EA0-93FE-C21A-6309-7D62387BBE0C}"/>
              </a:ext>
            </a:extLst>
          </p:cNvPr>
          <p:cNvCxnSpPr>
            <a:cxnSpLocks/>
            <a:stCxn id="3" idx="2"/>
            <a:endCxn id="4" idx="0"/>
          </p:cNvCxnSpPr>
          <p:nvPr/>
        </p:nvCxnSpPr>
        <p:spPr>
          <a:xfrm>
            <a:off x="8897470" y="2522658"/>
            <a:ext cx="0" cy="404768"/>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7521474F-21B4-5B70-F95B-02D87486E563}"/>
              </a:ext>
            </a:extLst>
          </p:cNvPr>
          <p:cNvCxnSpPr>
            <a:cxnSpLocks/>
            <a:stCxn id="4" idx="2"/>
            <a:endCxn id="6" idx="0"/>
          </p:cNvCxnSpPr>
          <p:nvPr/>
        </p:nvCxnSpPr>
        <p:spPr>
          <a:xfrm>
            <a:off x="8897470" y="3390642"/>
            <a:ext cx="0" cy="404768"/>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E1DB078B-B965-1485-44AE-F366297FE93D}"/>
              </a:ext>
            </a:extLst>
          </p:cNvPr>
          <p:cNvSpPr/>
          <p:nvPr/>
        </p:nvSpPr>
        <p:spPr>
          <a:xfrm>
            <a:off x="9062550" y="4909513"/>
            <a:ext cx="1672272" cy="968773"/>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Loss</a:t>
            </a:r>
          </a:p>
          <a:p>
            <a:pPr algn="ctr"/>
            <a:endParaRPr lang="en-US" altLang="ko-KR" sz="600"/>
          </a:p>
          <a:p>
            <a:pPr algn="ctr"/>
            <a:r>
              <a:rPr lang="en-US" altLang="ko-KR" sz="1400"/>
              <a:t>Cost</a:t>
            </a:r>
            <a:r>
              <a:rPr lang="ko-KR" altLang="en-US" sz="1400"/>
              <a:t> </a:t>
            </a:r>
            <a:r>
              <a:rPr lang="en-US" altLang="ko-KR" sz="1400"/>
              <a:t>Function</a:t>
            </a:r>
          </a:p>
        </p:txBody>
      </p:sp>
      <p:sp>
        <p:nvSpPr>
          <p:cNvPr id="24" name="사각형: 둥근 모서리 23">
            <a:extLst>
              <a:ext uri="{FF2B5EF4-FFF2-40B4-BE49-F238E27FC236}">
                <a16:creationId xmlns:a16="http://schemas.microsoft.com/office/drawing/2014/main" id="{4A7AEE1E-D369-6B14-A96D-6DDE42EA3CC5}"/>
              </a:ext>
            </a:extLst>
          </p:cNvPr>
          <p:cNvSpPr/>
          <p:nvPr/>
        </p:nvSpPr>
        <p:spPr>
          <a:xfrm>
            <a:off x="6096000" y="3722338"/>
            <a:ext cx="1827864" cy="965778"/>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Back Propagation</a:t>
            </a:r>
          </a:p>
          <a:p>
            <a:pPr algn="ctr"/>
            <a:endParaRPr lang="en-US" altLang="ko-KR" sz="600"/>
          </a:p>
          <a:p>
            <a:pPr algn="ctr"/>
            <a:r>
              <a:rPr lang="en-US" altLang="ko-KR" sz="1400"/>
              <a:t>Optimizer</a:t>
            </a:r>
          </a:p>
        </p:txBody>
      </p:sp>
      <p:cxnSp>
        <p:nvCxnSpPr>
          <p:cNvPr id="48" name="연결선: 꺾임 47">
            <a:extLst>
              <a:ext uri="{FF2B5EF4-FFF2-40B4-BE49-F238E27FC236}">
                <a16:creationId xmlns:a16="http://schemas.microsoft.com/office/drawing/2014/main" id="{23B3B1F1-FC7C-C50E-77AF-9BA1AD9B82E5}"/>
              </a:ext>
            </a:extLst>
          </p:cNvPr>
          <p:cNvCxnSpPr>
            <a:cxnSpLocks/>
            <a:stCxn id="9" idx="2"/>
            <a:endCxn id="17" idx="0"/>
          </p:cNvCxnSpPr>
          <p:nvPr/>
        </p:nvCxnSpPr>
        <p:spPr>
          <a:xfrm rot="5400000">
            <a:off x="10090851" y="4066461"/>
            <a:ext cx="650887" cy="1035216"/>
          </a:xfrm>
          <a:prstGeom prst="bentConnector3">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48">
            <a:extLst>
              <a:ext uri="{FF2B5EF4-FFF2-40B4-BE49-F238E27FC236}">
                <a16:creationId xmlns:a16="http://schemas.microsoft.com/office/drawing/2014/main" id="{128C6CD1-C675-E293-B5B0-756DFBA0BC9B}"/>
              </a:ext>
            </a:extLst>
          </p:cNvPr>
          <p:cNvCxnSpPr>
            <a:cxnSpLocks/>
            <a:stCxn id="6" idx="2"/>
            <a:endCxn id="17" idx="0"/>
          </p:cNvCxnSpPr>
          <p:nvPr/>
        </p:nvCxnSpPr>
        <p:spPr>
          <a:xfrm rot="16200000" flipH="1">
            <a:off x="9072635" y="4083461"/>
            <a:ext cx="650887" cy="1001216"/>
          </a:xfrm>
          <a:prstGeom prst="bentConnector3">
            <a:avLst>
              <a:gd name="adj1" fmla="val 50000"/>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꺾임 51">
            <a:extLst>
              <a:ext uri="{FF2B5EF4-FFF2-40B4-BE49-F238E27FC236}">
                <a16:creationId xmlns:a16="http://schemas.microsoft.com/office/drawing/2014/main" id="{CC0BBA74-D10B-7DF6-D1BE-0E4178EB66C3}"/>
              </a:ext>
            </a:extLst>
          </p:cNvPr>
          <p:cNvCxnSpPr>
            <a:cxnSpLocks/>
            <a:stCxn id="17" idx="1"/>
            <a:endCxn id="24" idx="2"/>
          </p:cNvCxnSpPr>
          <p:nvPr/>
        </p:nvCxnSpPr>
        <p:spPr>
          <a:xfrm rot="10800000">
            <a:off x="7009932" y="4688116"/>
            <a:ext cx="2052618" cy="705784"/>
          </a:xfrm>
          <a:prstGeom prst="bentConnector2">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B6CA6587-1176-CA9C-0393-0BF0CA77FD68}"/>
              </a:ext>
            </a:extLst>
          </p:cNvPr>
          <p:cNvCxnSpPr>
            <a:cxnSpLocks/>
            <a:stCxn id="24" idx="0"/>
            <a:endCxn id="4" idx="1"/>
          </p:cNvCxnSpPr>
          <p:nvPr/>
        </p:nvCxnSpPr>
        <p:spPr>
          <a:xfrm rot="5400000" flipH="1" flipV="1">
            <a:off x="7286261" y="2882705"/>
            <a:ext cx="563304" cy="1115962"/>
          </a:xfrm>
          <a:prstGeom prst="bentConnector2">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056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07EC7-11FA-9B6D-E424-00931B74993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6CDAFC6-5E94-288B-F926-EF97CFCCF974}"/>
              </a:ext>
            </a:extLst>
          </p:cNvPr>
          <p:cNvSpPr>
            <a:spLocks noGrp="1"/>
          </p:cNvSpPr>
          <p:nvPr>
            <p:ph type="title"/>
          </p:nvPr>
        </p:nvSpPr>
        <p:spPr>
          <a:xfrm>
            <a:off x="219222" y="251972"/>
            <a:ext cx="10515600" cy="858129"/>
          </a:xfrm>
        </p:spPr>
        <p:txBody>
          <a:bodyPr>
            <a:normAutofit/>
          </a:bodyPr>
          <a:lstStyle/>
          <a:p>
            <a:r>
              <a:rPr lang="ko-KR" altLang="en-US" sz="3600" err="1"/>
              <a:t>퍼셉트론</a:t>
            </a:r>
            <a:endParaRPr lang="ko-KR" altLang="en-US" sz="3600"/>
          </a:p>
        </p:txBody>
      </p:sp>
      <p:cxnSp>
        <p:nvCxnSpPr>
          <p:cNvPr id="8" name="직선 연결선 7">
            <a:extLst>
              <a:ext uri="{FF2B5EF4-FFF2-40B4-BE49-F238E27FC236}">
                <a16:creationId xmlns:a16="http://schemas.microsoft.com/office/drawing/2014/main" id="{15629B58-9C99-8DA1-DFFF-240A9C1515E6}"/>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5A20289-E1A9-2AF1-D6E8-DC5B730094EF}"/>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18</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5" name="AutoShape 2" descr="A silhouette of a human figure with a question mark inside, suggesting mystery or an unknown identity. The figure is dark, simple, and abstract, with the question mark clearly visible within the silhouette. Minimal background, focusing on the silhouette and question mark.">
            <a:extLst>
              <a:ext uri="{FF2B5EF4-FFF2-40B4-BE49-F238E27FC236}">
                <a16:creationId xmlns:a16="http://schemas.microsoft.com/office/drawing/2014/main" id="{774FB353-183E-2F9C-B391-5C49175CDD14}"/>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 name="TextBox 2">
            <a:extLst>
              <a:ext uri="{FF2B5EF4-FFF2-40B4-BE49-F238E27FC236}">
                <a16:creationId xmlns:a16="http://schemas.microsoft.com/office/drawing/2014/main" id="{B4E2D418-7CFB-D5A7-421B-8C514E1AA29D}"/>
              </a:ext>
            </a:extLst>
          </p:cNvPr>
          <p:cNvSpPr txBox="1"/>
          <p:nvPr/>
        </p:nvSpPr>
        <p:spPr>
          <a:xfrm>
            <a:off x="4875443" y="1817560"/>
            <a:ext cx="5311947" cy="1077218"/>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뉴런에서 시작된 현재의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AI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기술</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퍼셉트론</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여러 입력을 가지고 하나의 출력을 만드는 알고리즘</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퍼셉트론을</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뇌의 뉴런처럼 많이 연결해보자</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cxnSp>
        <p:nvCxnSpPr>
          <p:cNvPr id="6" name="직선 연결선 5">
            <a:extLst>
              <a:ext uri="{FF2B5EF4-FFF2-40B4-BE49-F238E27FC236}">
                <a16:creationId xmlns:a16="http://schemas.microsoft.com/office/drawing/2014/main" id="{A3016B55-FEC6-8C7B-3336-1C73547EE9E1}"/>
              </a:ext>
            </a:extLst>
          </p:cNvPr>
          <p:cNvCxnSpPr>
            <a:cxnSpLocks/>
          </p:cNvCxnSpPr>
          <p:nvPr/>
        </p:nvCxnSpPr>
        <p:spPr>
          <a:xfrm>
            <a:off x="10305048" y="7230979"/>
            <a:ext cx="0" cy="7020426"/>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935BB4E6-81FF-9606-0EBF-159E24743748}"/>
              </a:ext>
            </a:extLst>
          </p:cNvPr>
          <p:cNvPicPr>
            <a:picLocks noChangeAspect="1"/>
          </p:cNvPicPr>
          <p:nvPr/>
        </p:nvPicPr>
        <p:blipFill>
          <a:blip r:embed="rId2"/>
          <a:stretch>
            <a:fillRect/>
          </a:stretch>
        </p:blipFill>
        <p:spPr>
          <a:xfrm>
            <a:off x="424812" y="2085602"/>
            <a:ext cx="4063455" cy="3324039"/>
          </a:xfrm>
          <a:prstGeom prst="roundRect">
            <a:avLst>
              <a:gd name="adj" fmla="val 11600"/>
            </a:avLst>
          </a:prstGeom>
        </p:spPr>
      </p:pic>
      <p:pic>
        <p:nvPicPr>
          <p:cNvPr id="1026" name="Picture 2" descr="딥러닝 기초 (1)">
            <a:extLst>
              <a:ext uri="{FF2B5EF4-FFF2-40B4-BE49-F238E27FC236}">
                <a16:creationId xmlns:a16="http://schemas.microsoft.com/office/drawing/2014/main" id="{A9F461F4-8338-364A-1264-37AD5C12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145"/>
          <a:stretch/>
        </p:blipFill>
        <p:spPr bwMode="auto">
          <a:xfrm>
            <a:off x="5414553" y="3228478"/>
            <a:ext cx="3981450" cy="253887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6854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D676C-788B-1547-4EA4-785711CFEB6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6879068-AA37-8A24-09CC-E247AC7E1066}"/>
              </a:ext>
            </a:extLst>
          </p:cNvPr>
          <p:cNvSpPr>
            <a:spLocks noGrp="1"/>
          </p:cNvSpPr>
          <p:nvPr>
            <p:ph type="title"/>
          </p:nvPr>
        </p:nvSpPr>
        <p:spPr>
          <a:xfrm>
            <a:off x="219222" y="251972"/>
            <a:ext cx="10515600" cy="858129"/>
          </a:xfrm>
        </p:spPr>
        <p:txBody>
          <a:bodyPr>
            <a:normAutofit/>
          </a:bodyPr>
          <a:lstStyle/>
          <a:p>
            <a:r>
              <a:rPr lang="ko-KR" altLang="en-US" sz="3600" err="1"/>
              <a:t>퍼셉트론</a:t>
            </a:r>
            <a:endParaRPr lang="ko-KR" altLang="en-US" sz="3600"/>
          </a:p>
        </p:txBody>
      </p:sp>
      <p:cxnSp>
        <p:nvCxnSpPr>
          <p:cNvPr id="8" name="직선 연결선 7">
            <a:extLst>
              <a:ext uri="{FF2B5EF4-FFF2-40B4-BE49-F238E27FC236}">
                <a16:creationId xmlns:a16="http://schemas.microsoft.com/office/drawing/2014/main" id="{F3269E62-6575-CD33-AEF6-98A0043B2914}"/>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408CD0-6302-BF1B-8354-7339E10D7C07}"/>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19</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mc:AlternateContent xmlns:mc="http://schemas.openxmlformats.org/markup-compatibility/2006" xmlns:a14="http://schemas.microsoft.com/office/drawing/2010/main">
        <mc:Choice Requires="a14">
          <p:sp>
            <p:nvSpPr>
              <p:cNvPr id="4" name="사각형: 둥근 모서리 3">
                <a:extLst>
                  <a:ext uri="{FF2B5EF4-FFF2-40B4-BE49-F238E27FC236}">
                    <a16:creationId xmlns:a16="http://schemas.microsoft.com/office/drawing/2014/main" id="{67E14A04-1953-52A9-D9DE-7900BAEE61C4}"/>
                  </a:ext>
                </a:extLst>
              </p:cNvPr>
              <p:cNvSpPr/>
              <p:nvPr/>
            </p:nvSpPr>
            <p:spPr>
              <a:xfrm>
                <a:off x="3431017" y="2070627"/>
                <a:ext cx="4749817" cy="789766"/>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ko-KR" i="1" smtClean="0">
                          <a:latin typeface="Cambria Math" panose="02040503050406030204" pitchFamily="18" charset="0"/>
                        </a:rPr>
                        <m:t>X</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1</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𝑢</m:t>
                          </m:r>
                        </m:e>
                        <m:sub>
                          <m:r>
                            <a:rPr lang="en-US" altLang="ko-KR" b="0" i="1" smtClean="0">
                              <a:latin typeface="Cambria Math" panose="02040503050406030204" pitchFamily="18" charset="0"/>
                            </a:rPr>
                            <m:t>2</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𝑢</m:t>
                          </m:r>
                        </m:e>
                        <m:sub>
                          <m:r>
                            <a:rPr lang="en-US" altLang="ko-KR" b="0" i="1" smtClean="0">
                              <a:latin typeface="Cambria Math" panose="02040503050406030204" pitchFamily="18" charset="0"/>
                            </a:rPr>
                            <m:t>3</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b="0" i="1" smtClean="0">
                              <a:latin typeface="Cambria Math" panose="02040503050406030204" pitchFamily="18" charset="0"/>
                            </a:rPr>
                            <m:t>3</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𝑢</m:t>
                          </m:r>
                        </m:e>
                        <m:sub>
                          <m:r>
                            <a:rPr lang="en-US" altLang="ko-KR" b="0" i="1" smtClean="0">
                              <a:latin typeface="Cambria Math" panose="02040503050406030204" pitchFamily="18" charset="0"/>
                            </a:rPr>
                            <m:t>4</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b="0" i="1" smtClean="0">
                              <a:latin typeface="Cambria Math" panose="02040503050406030204" pitchFamily="18" charset="0"/>
                            </a:rPr>
                            <m:t>4</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𝑢</m:t>
                          </m:r>
                        </m:e>
                        <m:sub>
                          <m:r>
                            <a:rPr lang="en-US" altLang="ko-KR" b="0" i="1" smtClean="0">
                              <a:latin typeface="Cambria Math" panose="02040503050406030204" pitchFamily="18" charset="0"/>
                            </a:rPr>
                            <m:t>5</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b="0" i="1" smtClean="0">
                              <a:latin typeface="Cambria Math" panose="02040503050406030204" pitchFamily="18" charset="0"/>
                            </a:rPr>
                            <m:t>5</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𝑐</m:t>
                      </m:r>
                    </m:oMath>
                  </m:oMathPara>
                </a14:m>
                <a:endParaRPr lang="en-US" altLang="ko-KR"/>
              </a:p>
            </p:txBody>
          </p:sp>
        </mc:Choice>
        <mc:Fallback xmlns="">
          <p:sp>
            <p:nvSpPr>
              <p:cNvPr id="4" name="사각형: 둥근 모서리 3">
                <a:extLst>
                  <a:ext uri="{FF2B5EF4-FFF2-40B4-BE49-F238E27FC236}">
                    <a16:creationId xmlns:a16="http://schemas.microsoft.com/office/drawing/2014/main" id="{67E14A04-1953-52A9-D9DE-7900BAEE61C4}"/>
                  </a:ext>
                </a:extLst>
              </p:cNvPr>
              <p:cNvSpPr>
                <a:spLocks noRot="1" noChangeAspect="1" noMove="1" noResize="1" noEditPoints="1" noAdjustHandles="1" noChangeArrowheads="1" noChangeShapeType="1" noTextEdit="1"/>
              </p:cNvSpPr>
              <p:nvPr/>
            </p:nvSpPr>
            <p:spPr>
              <a:xfrm>
                <a:off x="3431017" y="2070627"/>
                <a:ext cx="4749817" cy="789766"/>
              </a:xfrm>
              <a:prstGeom prst="roundRect">
                <a:avLst/>
              </a:prstGeom>
              <a:blipFill>
                <a:blip r:embed="rId2"/>
                <a:stretch>
                  <a:fillRect/>
                </a:stretch>
              </a:blipFill>
              <a:ln w="63500">
                <a:solidFill>
                  <a:srgbClr val="339AF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사각형: 둥근 모서리 2">
                <a:extLst>
                  <a:ext uri="{FF2B5EF4-FFF2-40B4-BE49-F238E27FC236}">
                    <a16:creationId xmlns:a16="http://schemas.microsoft.com/office/drawing/2014/main" id="{7C57935D-B8A9-8CD5-1566-28546E619092}"/>
                  </a:ext>
                </a:extLst>
              </p:cNvPr>
              <p:cNvSpPr/>
              <p:nvPr/>
            </p:nvSpPr>
            <p:spPr>
              <a:xfrm>
                <a:off x="1052763" y="4825520"/>
                <a:ext cx="477956"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 </m:t>
                      </m:r>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5</m:t>
                          </m:r>
                        </m:sub>
                      </m:sSub>
                    </m:oMath>
                  </m:oMathPara>
                </a14:m>
                <a:endParaRPr lang="en-US" altLang="ko-KR" sz="1400"/>
              </a:p>
            </p:txBody>
          </p:sp>
        </mc:Choice>
        <mc:Fallback xmlns="">
          <p:sp>
            <p:nvSpPr>
              <p:cNvPr id="3" name="사각형: 둥근 모서리 2">
                <a:extLst>
                  <a:ext uri="{FF2B5EF4-FFF2-40B4-BE49-F238E27FC236}">
                    <a16:creationId xmlns:a16="http://schemas.microsoft.com/office/drawing/2014/main" id="{7C57935D-B8A9-8CD5-1566-28546E619092}"/>
                  </a:ext>
                </a:extLst>
              </p:cNvPr>
              <p:cNvSpPr>
                <a:spLocks noRot="1" noChangeAspect="1" noMove="1" noResize="1" noEditPoints="1" noAdjustHandles="1" noChangeArrowheads="1" noChangeShapeType="1" noTextEdit="1"/>
              </p:cNvSpPr>
              <p:nvPr/>
            </p:nvSpPr>
            <p:spPr>
              <a:xfrm>
                <a:off x="1052763" y="4825520"/>
                <a:ext cx="477956" cy="463216"/>
              </a:xfrm>
              <a:prstGeom prst="roundRect">
                <a:avLst/>
              </a:prstGeom>
              <a:blipFill>
                <a:blip r:embed="rId3"/>
                <a:stretch>
                  <a:fillRect/>
                </a:stretch>
              </a:blipFill>
              <a:ln w="44450">
                <a:solidFill>
                  <a:srgbClr val="339AF0"/>
                </a:solidFill>
              </a:ln>
            </p:spPr>
            <p:txBody>
              <a:bodyPr/>
              <a:lstStyle/>
              <a:p>
                <a:r>
                  <a:rPr lang="ko-KR" altLang="en-US">
                    <a:noFill/>
                  </a:rPr>
                  <a:t> </a:t>
                </a:r>
              </a:p>
            </p:txBody>
          </p:sp>
        </mc:Fallback>
      </mc:AlternateContent>
      <p:sp>
        <p:nvSpPr>
          <p:cNvPr id="6" name="사각형: 둥근 모서리 5">
            <a:extLst>
              <a:ext uri="{FF2B5EF4-FFF2-40B4-BE49-F238E27FC236}">
                <a16:creationId xmlns:a16="http://schemas.microsoft.com/office/drawing/2014/main" id="{B88330B5-AC7D-CE6F-C4D4-FB0615E941F1}"/>
              </a:ext>
            </a:extLst>
          </p:cNvPr>
          <p:cNvSpPr/>
          <p:nvPr/>
        </p:nvSpPr>
        <p:spPr>
          <a:xfrm>
            <a:off x="1052763" y="5615799"/>
            <a:ext cx="477956"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1</a:t>
            </a:r>
          </a:p>
        </p:txBody>
      </p:sp>
      <p:cxnSp>
        <p:nvCxnSpPr>
          <p:cNvPr id="11" name="직선 화살표 연결선 10">
            <a:extLst>
              <a:ext uri="{FF2B5EF4-FFF2-40B4-BE49-F238E27FC236}">
                <a16:creationId xmlns:a16="http://schemas.microsoft.com/office/drawing/2014/main" id="{DDF9FC4B-7582-BE46-AF6C-B4D5E510A7EA}"/>
              </a:ext>
            </a:extLst>
          </p:cNvPr>
          <p:cNvCxnSpPr>
            <a:cxnSpLocks/>
            <a:stCxn id="3" idx="3"/>
            <a:endCxn id="4" idx="1"/>
          </p:cNvCxnSpPr>
          <p:nvPr/>
        </p:nvCxnSpPr>
        <p:spPr>
          <a:xfrm flipV="1">
            <a:off x="1530719" y="2465510"/>
            <a:ext cx="1900298" cy="2591618"/>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83BD0A1D-B25D-D3B6-00DB-970EDD809F48}"/>
              </a:ext>
            </a:extLst>
          </p:cNvPr>
          <p:cNvCxnSpPr>
            <a:cxnSpLocks/>
            <a:stCxn id="6" idx="3"/>
            <a:endCxn id="4" idx="1"/>
          </p:cNvCxnSpPr>
          <p:nvPr/>
        </p:nvCxnSpPr>
        <p:spPr>
          <a:xfrm flipV="1">
            <a:off x="1530719" y="2465510"/>
            <a:ext cx="1900298" cy="3381897"/>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C0C0545-FEFB-8E07-64CC-F6AABA980AEA}"/>
                  </a:ext>
                </a:extLst>
              </p:cNvPr>
              <p:cNvSpPr txBox="1"/>
              <p:nvPr/>
            </p:nvSpPr>
            <p:spPr>
              <a:xfrm>
                <a:off x="7500484" y="2039369"/>
                <a:ext cx="242543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𝑓</m:t>
                      </m:r>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m:t>
                      </m:r>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𝑋</m:t>
                      </m:r>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m:t>
                      </m:r>
                    </m:oMath>
                  </m:oMathPara>
                </a14:m>
                <a:endParaRPr lang="en-US" altLang="ko-KR" i="1">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mc:Choice>
        <mc:Fallback xmlns="">
          <p:sp>
            <p:nvSpPr>
              <p:cNvPr id="23" name="TextBox 22">
                <a:extLst>
                  <a:ext uri="{FF2B5EF4-FFF2-40B4-BE49-F238E27FC236}">
                    <a16:creationId xmlns:a16="http://schemas.microsoft.com/office/drawing/2014/main" id="{DC0C0545-FEFB-8E07-64CC-F6AABA980AEA}"/>
                  </a:ext>
                </a:extLst>
              </p:cNvPr>
              <p:cNvSpPr txBox="1">
                <a:spLocks noRot="1" noChangeAspect="1" noMove="1" noResize="1" noEditPoints="1" noAdjustHandles="1" noChangeArrowheads="1" noChangeShapeType="1" noTextEdit="1"/>
              </p:cNvSpPr>
              <p:nvPr/>
            </p:nvSpPr>
            <p:spPr>
              <a:xfrm>
                <a:off x="7500484" y="2039369"/>
                <a:ext cx="2425431"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사각형: 둥근 모서리 17">
                <a:extLst>
                  <a:ext uri="{FF2B5EF4-FFF2-40B4-BE49-F238E27FC236}">
                    <a16:creationId xmlns:a16="http://schemas.microsoft.com/office/drawing/2014/main" id="{5E4C3CF7-F580-2DA9-5CCB-30E8DA9B4D7D}"/>
                  </a:ext>
                </a:extLst>
              </p:cNvPr>
              <p:cNvSpPr/>
              <p:nvPr/>
            </p:nvSpPr>
            <p:spPr>
              <a:xfrm>
                <a:off x="1052763" y="2102956"/>
                <a:ext cx="477956"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  </m:t>
                      </m:r>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1</m:t>
                          </m:r>
                        </m:sub>
                      </m:sSub>
                    </m:oMath>
                  </m:oMathPara>
                </a14:m>
                <a:endParaRPr lang="en-US" altLang="ko-KR" sz="1400"/>
              </a:p>
            </p:txBody>
          </p:sp>
        </mc:Choice>
        <mc:Fallback xmlns="">
          <p:sp>
            <p:nvSpPr>
              <p:cNvPr id="18" name="사각형: 둥근 모서리 17">
                <a:extLst>
                  <a:ext uri="{FF2B5EF4-FFF2-40B4-BE49-F238E27FC236}">
                    <a16:creationId xmlns:a16="http://schemas.microsoft.com/office/drawing/2014/main" id="{5E4C3CF7-F580-2DA9-5CCB-30E8DA9B4D7D}"/>
                  </a:ext>
                </a:extLst>
              </p:cNvPr>
              <p:cNvSpPr>
                <a:spLocks noRot="1" noChangeAspect="1" noMove="1" noResize="1" noEditPoints="1" noAdjustHandles="1" noChangeArrowheads="1" noChangeShapeType="1" noTextEdit="1"/>
              </p:cNvSpPr>
              <p:nvPr/>
            </p:nvSpPr>
            <p:spPr>
              <a:xfrm>
                <a:off x="1052763" y="2102956"/>
                <a:ext cx="477956" cy="463216"/>
              </a:xfrm>
              <a:prstGeom prst="roundRect">
                <a:avLst/>
              </a:prstGeom>
              <a:blipFill>
                <a:blip r:embed="rId6"/>
                <a:stretch>
                  <a:fillRect/>
                </a:stretch>
              </a:blipFill>
              <a:ln w="44450">
                <a:solidFill>
                  <a:srgbClr val="339AF0"/>
                </a:solidFill>
              </a:ln>
            </p:spPr>
            <p:txBody>
              <a:bodyPr/>
              <a:lstStyle/>
              <a:p>
                <a:r>
                  <a:rPr lang="ko-KR" altLang="en-US">
                    <a:noFill/>
                  </a:rPr>
                  <a:t> </a:t>
                </a:r>
              </a:p>
            </p:txBody>
          </p:sp>
        </mc:Fallback>
      </mc:AlternateContent>
      <p:cxnSp>
        <p:nvCxnSpPr>
          <p:cNvPr id="19" name="직선 화살표 연결선 18">
            <a:extLst>
              <a:ext uri="{FF2B5EF4-FFF2-40B4-BE49-F238E27FC236}">
                <a16:creationId xmlns:a16="http://schemas.microsoft.com/office/drawing/2014/main" id="{53BE8E02-1336-9852-E3D4-F2CF8122388C}"/>
              </a:ext>
            </a:extLst>
          </p:cNvPr>
          <p:cNvCxnSpPr>
            <a:cxnSpLocks/>
            <a:stCxn id="18" idx="3"/>
            <a:endCxn id="4" idx="1"/>
          </p:cNvCxnSpPr>
          <p:nvPr/>
        </p:nvCxnSpPr>
        <p:spPr>
          <a:xfrm>
            <a:off x="1530719" y="2334564"/>
            <a:ext cx="1900298" cy="130946"/>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사각형: 둥근 모서리 50">
                <a:extLst>
                  <a:ext uri="{FF2B5EF4-FFF2-40B4-BE49-F238E27FC236}">
                    <a16:creationId xmlns:a16="http://schemas.microsoft.com/office/drawing/2014/main" id="{E1DFDBFC-30E2-B919-8087-D929799A9E03}"/>
                  </a:ext>
                </a:extLst>
              </p:cNvPr>
              <p:cNvSpPr/>
              <p:nvPr/>
            </p:nvSpPr>
            <p:spPr>
              <a:xfrm>
                <a:off x="1052763" y="4144879"/>
                <a:ext cx="477956"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400" i="1" smtClean="0">
                          <a:latin typeface="Cambria Math" panose="02040503050406030204" pitchFamily="18" charset="0"/>
                        </a:rPr>
                        <m:t> </m:t>
                      </m:r>
                      <m:r>
                        <a:rPr lang="en-US" altLang="ko-KR" sz="1400" b="0" i="1" smtClean="0">
                          <a:latin typeface="Cambria Math" panose="02040503050406030204" pitchFamily="18" charset="0"/>
                        </a:rPr>
                        <m:t> </m:t>
                      </m:r>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4</m:t>
                          </m:r>
                        </m:sub>
                      </m:sSub>
                    </m:oMath>
                  </m:oMathPara>
                </a14:m>
                <a:endParaRPr lang="en-US" altLang="ko-KR" sz="1400"/>
              </a:p>
            </p:txBody>
          </p:sp>
        </mc:Choice>
        <mc:Fallback xmlns="">
          <p:sp>
            <p:nvSpPr>
              <p:cNvPr id="51" name="사각형: 둥근 모서리 50">
                <a:extLst>
                  <a:ext uri="{FF2B5EF4-FFF2-40B4-BE49-F238E27FC236}">
                    <a16:creationId xmlns:a16="http://schemas.microsoft.com/office/drawing/2014/main" id="{E1DFDBFC-30E2-B919-8087-D929799A9E03}"/>
                  </a:ext>
                </a:extLst>
              </p:cNvPr>
              <p:cNvSpPr>
                <a:spLocks noRot="1" noChangeAspect="1" noMove="1" noResize="1" noEditPoints="1" noAdjustHandles="1" noChangeArrowheads="1" noChangeShapeType="1" noTextEdit="1"/>
              </p:cNvSpPr>
              <p:nvPr/>
            </p:nvSpPr>
            <p:spPr>
              <a:xfrm>
                <a:off x="1052763" y="4144879"/>
                <a:ext cx="477956" cy="463216"/>
              </a:xfrm>
              <a:prstGeom prst="roundRect">
                <a:avLst/>
              </a:prstGeom>
              <a:blipFill>
                <a:blip r:embed="rId7"/>
                <a:stretch>
                  <a:fillRect/>
                </a:stretch>
              </a:blipFill>
              <a:ln w="44450">
                <a:solidFill>
                  <a:srgbClr val="339AF0"/>
                </a:solidFill>
              </a:ln>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E79CB33-E877-DF2B-A1D7-7DFA36032E0A}"/>
              </a:ext>
            </a:extLst>
          </p:cNvPr>
          <p:cNvCxnSpPr>
            <a:cxnSpLocks/>
            <a:stCxn id="51" idx="3"/>
            <a:endCxn id="4" idx="1"/>
          </p:cNvCxnSpPr>
          <p:nvPr/>
        </p:nvCxnSpPr>
        <p:spPr>
          <a:xfrm flipV="1">
            <a:off x="1530719" y="2465510"/>
            <a:ext cx="1900298" cy="1910977"/>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사각형: 둥근 모서리 53">
                <a:extLst>
                  <a:ext uri="{FF2B5EF4-FFF2-40B4-BE49-F238E27FC236}">
                    <a16:creationId xmlns:a16="http://schemas.microsoft.com/office/drawing/2014/main" id="{39024903-1C1B-691C-30DA-868E1D654B1B}"/>
                  </a:ext>
                </a:extLst>
              </p:cNvPr>
              <p:cNvSpPr/>
              <p:nvPr/>
            </p:nvSpPr>
            <p:spPr>
              <a:xfrm>
                <a:off x="1052763" y="3464238"/>
                <a:ext cx="477956"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  </m:t>
                      </m:r>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3</m:t>
                          </m:r>
                        </m:sub>
                      </m:sSub>
                    </m:oMath>
                  </m:oMathPara>
                </a14:m>
                <a:endParaRPr lang="en-US" altLang="ko-KR" sz="1400"/>
              </a:p>
            </p:txBody>
          </p:sp>
        </mc:Choice>
        <mc:Fallback xmlns="">
          <p:sp>
            <p:nvSpPr>
              <p:cNvPr id="54" name="사각형: 둥근 모서리 53">
                <a:extLst>
                  <a:ext uri="{FF2B5EF4-FFF2-40B4-BE49-F238E27FC236}">
                    <a16:creationId xmlns:a16="http://schemas.microsoft.com/office/drawing/2014/main" id="{39024903-1C1B-691C-30DA-868E1D654B1B}"/>
                  </a:ext>
                </a:extLst>
              </p:cNvPr>
              <p:cNvSpPr>
                <a:spLocks noRot="1" noChangeAspect="1" noMove="1" noResize="1" noEditPoints="1" noAdjustHandles="1" noChangeArrowheads="1" noChangeShapeType="1" noTextEdit="1"/>
              </p:cNvSpPr>
              <p:nvPr/>
            </p:nvSpPr>
            <p:spPr>
              <a:xfrm>
                <a:off x="1052763" y="3464238"/>
                <a:ext cx="477956" cy="463216"/>
              </a:xfrm>
              <a:prstGeom prst="roundRect">
                <a:avLst/>
              </a:prstGeom>
              <a:blipFill>
                <a:blip r:embed="rId8"/>
                <a:stretch>
                  <a:fillRect/>
                </a:stretch>
              </a:blipFill>
              <a:ln w="44450">
                <a:solidFill>
                  <a:srgbClr val="339AF0"/>
                </a:solidFill>
              </a:ln>
            </p:spPr>
            <p:txBody>
              <a:bodyPr/>
              <a:lstStyle/>
              <a:p>
                <a:r>
                  <a:rPr lang="ko-KR" altLang="en-US">
                    <a:noFill/>
                  </a:rPr>
                  <a:t> </a:t>
                </a:r>
              </a:p>
            </p:txBody>
          </p:sp>
        </mc:Fallback>
      </mc:AlternateContent>
      <p:cxnSp>
        <p:nvCxnSpPr>
          <p:cNvPr id="55" name="직선 화살표 연결선 54">
            <a:extLst>
              <a:ext uri="{FF2B5EF4-FFF2-40B4-BE49-F238E27FC236}">
                <a16:creationId xmlns:a16="http://schemas.microsoft.com/office/drawing/2014/main" id="{912EC011-B5DF-3218-612C-7B08F53BAD88}"/>
              </a:ext>
            </a:extLst>
          </p:cNvPr>
          <p:cNvCxnSpPr>
            <a:cxnSpLocks/>
            <a:stCxn id="54" idx="3"/>
            <a:endCxn id="4" idx="1"/>
          </p:cNvCxnSpPr>
          <p:nvPr/>
        </p:nvCxnSpPr>
        <p:spPr>
          <a:xfrm flipV="1">
            <a:off x="1530719" y="2465510"/>
            <a:ext cx="1900298" cy="1230336"/>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사각형: 둥근 모서리 56">
                <a:extLst>
                  <a:ext uri="{FF2B5EF4-FFF2-40B4-BE49-F238E27FC236}">
                    <a16:creationId xmlns:a16="http://schemas.microsoft.com/office/drawing/2014/main" id="{0A571661-C629-D05B-F40D-137FAC427A80}"/>
                  </a:ext>
                </a:extLst>
              </p:cNvPr>
              <p:cNvSpPr/>
              <p:nvPr/>
            </p:nvSpPr>
            <p:spPr>
              <a:xfrm>
                <a:off x="1052763" y="2783597"/>
                <a:ext cx="477956" cy="463216"/>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2</m:t>
                          </m:r>
                        </m:sub>
                      </m:sSub>
                    </m:oMath>
                  </m:oMathPara>
                </a14:m>
                <a:endParaRPr lang="en-US" altLang="ko-KR" sz="1400"/>
              </a:p>
            </p:txBody>
          </p:sp>
        </mc:Choice>
        <mc:Fallback xmlns="">
          <p:sp>
            <p:nvSpPr>
              <p:cNvPr id="57" name="사각형: 둥근 모서리 56">
                <a:extLst>
                  <a:ext uri="{FF2B5EF4-FFF2-40B4-BE49-F238E27FC236}">
                    <a16:creationId xmlns:a16="http://schemas.microsoft.com/office/drawing/2014/main" id="{0A571661-C629-D05B-F40D-137FAC427A80}"/>
                  </a:ext>
                </a:extLst>
              </p:cNvPr>
              <p:cNvSpPr>
                <a:spLocks noRot="1" noChangeAspect="1" noMove="1" noResize="1" noEditPoints="1" noAdjustHandles="1" noChangeArrowheads="1" noChangeShapeType="1" noTextEdit="1"/>
              </p:cNvSpPr>
              <p:nvPr/>
            </p:nvSpPr>
            <p:spPr>
              <a:xfrm>
                <a:off x="1052763" y="2783597"/>
                <a:ext cx="477956" cy="463216"/>
              </a:xfrm>
              <a:prstGeom prst="roundRect">
                <a:avLst/>
              </a:prstGeom>
              <a:blipFill>
                <a:blip r:embed="rId9"/>
                <a:stretch>
                  <a:fillRect/>
                </a:stretch>
              </a:blipFill>
              <a:ln w="44450">
                <a:solidFill>
                  <a:srgbClr val="339AF0"/>
                </a:solidFill>
              </a:ln>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3D771FF9-D62F-37DA-A1CB-F64086741930}"/>
              </a:ext>
            </a:extLst>
          </p:cNvPr>
          <p:cNvCxnSpPr>
            <a:cxnSpLocks/>
            <a:stCxn id="57" idx="3"/>
            <a:endCxn id="4" idx="1"/>
          </p:cNvCxnSpPr>
          <p:nvPr/>
        </p:nvCxnSpPr>
        <p:spPr>
          <a:xfrm flipV="1">
            <a:off x="1530719" y="2465510"/>
            <a:ext cx="1900298" cy="549695"/>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8C15D71D-C65F-2978-5AEF-403F5BB46073}"/>
              </a:ext>
            </a:extLst>
          </p:cNvPr>
          <p:cNvCxnSpPr>
            <a:cxnSpLocks/>
            <a:stCxn id="4" idx="3"/>
          </p:cNvCxnSpPr>
          <p:nvPr/>
        </p:nvCxnSpPr>
        <p:spPr>
          <a:xfrm>
            <a:off x="8180834" y="2465510"/>
            <a:ext cx="1019909" cy="0"/>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B4FB71BB-90D3-151C-AD19-70C3D273CF17}"/>
                  </a:ext>
                </a:extLst>
              </p:cNvPr>
              <p:cNvSpPr txBox="1"/>
              <p:nvPr/>
            </p:nvSpPr>
            <p:spPr>
              <a:xfrm>
                <a:off x="4128353" y="1347819"/>
                <a:ext cx="3355144"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𝑋</m:t>
                      </m:r>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m:t>
                      </m:r>
                      <m:nary>
                        <m:naryPr>
                          <m:chr m:val="∑"/>
                          <m:subHide m:val="on"/>
                          <m:supHide m:val="on"/>
                          <m:ctrlP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naryPr>
                        <m:sub/>
                        <m:sup/>
                        <m:e>
                          <m:sSub>
                            <m:sSubPr>
                              <m:ctrlP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bPr>
                            <m:e>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𝑢</m:t>
                              </m:r>
                            </m:e>
                            <m:sub>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𝑖</m:t>
                              </m:r>
                            </m:sub>
                          </m:sSub>
                          <m:sSub>
                            <m:sSubPr>
                              <m:ctrlP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bPr>
                            <m:e>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𝑥</m:t>
                              </m:r>
                            </m:e>
                            <m:sub>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𝑖</m:t>
                              </m:r>
                            </m:sub>
                          </m:sSub>
                        </m:e>
                      </m:nary>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m:t>
                      </m:r>
                      <m:r>
                        <a:rPr lang="en-US" altLang="ko-KR"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𝑐</m:t>
                      </m:r>
                    </m:oMath>
                  </m:oMathPara>
                </a14:m>
                <a:endParaRPr lang="ko-KR" altLang="en-US">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mc:Choice>
        <mc:Fallback xmlns="">
          <p:sp>
            <p:nvSpPr>
              <p:cNvPr id="99" name="TextBox 98">
                <a:extLst>
                  <a:ext uri="{FF2B5EF4-FFF2-40B4-BE49-F238E27FC236}">
                    <a16:creationId xmlns:a16="http://schemas.microsoft.com/office/drawing/2014/main" id="{B4FB71BB-90D3-151C-AD19-70C3D273CF17}"/>
                  </a:ext>
                </a:extLst>
              </p:cNvPr>
              <p:cNvSpPr txBox="1">
                <a:spLocks noRot="1" noChangeAspect="1" noMove="1" noResize="1" noEditPoints="1" noAdjustHandles="1" noChangeArrowheads="1" noChangeShapeType="1" noTextEdit="1"/>
              </p:cNvSpPr>
              <p:nvPr/>
            </p:nvSpPr>
            <p:spPr>
              <a:xfrm>
                <a:off x="4128353" y="1347819"/>
                <a:ext cx="3355144" cy="763094"/>
              </a:xfrm>
              <a:prstGeom prst="rect">
                <a:avLst/>
              </a:prstGeom>
              <a:blipFill>
                <a:blip r:embed="rId10"/>
                <a:stretch>
                  <a:fillRect/>
                </a:stretch>
              </a:blipFill>
            </p:spPr>
            <p:txBody>
              <a:bodyPr/>
              <a:lstStyle/>
              <a:p>
                <a:r>
                  <a:rPr lang="ko-KR" altLang="en-US">
                    <a:noFill/>
                  </a:rPr>
                  <a:t> </a:t>
                </a:r>
              </a:p>
            </p:txBody>
          </p:sp>
        </mc:Fallback>
      </mc:AlternateContent>
      <p:pic>
        <p:nvPicPr>
          <p:cNvPr id="2050" name="Picture 2" descr="ReLU를 사용하는 이유">
            <a:extLst>
              <a:ext uri="{FF2B5EF4-FFF2-40B4-BE49-F238E27FC236}">
                <a16:creationId xmlns:a16="http://schemas.microsoft.com/office/drawing/2014/main" id="{08717299-8E63-E334-F52E-9585121CEA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073" y="3312418"/>
            <a:ext cx="5343429" cy="2680875"/>
          </a:xfrm>
          <a:prstGeom prst="roundRect">
            <a:avLst>
              <a:gd name="adj" fmla="val 499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45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57118-B290-6717-36EF-2CEFC7DA586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BAD7966-4336-77F1-DB75-87AE4FB0E224}"/>
              </a:ext>
            </a:extLst>
          </p:cNvPr>
          <p:cNvSpPr>
            <a:spLocks noGrp="1"/>
          </p:cNvSpPr>
          <p:nvPr>
            <p:ph type="title"/>
          </p:nvPr>
        </p:nvSpPr>
        <p:spPr>
          <a:xfrm>
            <a:off x="219222" y="251972"/>
            <a:ext cx="10515600" cy="858129"/>
          </a:xfrm>
        </p:spPr>
        <p:txBody>
          <a:bodyPr>
            <a:normAutofit/>
          </a:bodyPr>
          <a:lstStyle/>
          <a:p>
            <a:r>
              <a:rPr lang="ko-KR" altLang="en-US" sz="3600"/>
              <a:t>딥러닝 모델의 구성</a:t>
            </a:r>
          </a:p>
        </p:txBody>
      </p:sp>
      <p:cxnSp>
        <p:nvCxnSpPr>
          <p:cNvPr id="8" name="직선 연결선 7">
            <a:extLst>
              <a:ext uri="{FF2B5EF4-FFF2-40B4-BE49-F238E27FC236}">
                <a16:creationId xmlns:a16="http://schemas.microsoft.com/office/drawing/2014/main" id="{46637FD1-9DF9-3499-8D2C-B2D352CC9A37}"/>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9C5EF7-BE3A-2DA4-D383-1B03568B839D}"/>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20</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026" name="Picture 2" descr="인공지능] ANN, DNN, CNN, RNN 개념과 차이">
            <a:extLst>
              <a:ext uri="{FF2B5EF4-FFF2-40B4-BE49-F238E27FC236}">
                <a16:creationId xmlns:a16="http://schemas.microsoft.com/office/drawing/2014/main" id="{BE43B7F9-8437-72B9-65C9-6A13865CE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34" y="2042044"/>
            <a:ext cx="4448559" cy="3841250"/>
          </a:xfrm>
          <a:prstGeom prst="round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316932-FA44-B859-7580-740F5FB70A17}"/>
              </a:ext>
            </a:extLst>
          </p:cNvPr>
          <p:cNvSpPr txBox="1"/>
          <p:nvPr/>
        </p:nvSpPr>
        <p:spPr>
          <a:xfrm>
            <a:off x="604312" y="1654156"/>
            <a:ext cx="7330716" cy="338554"/>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연쇄법칙</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미분행렬 등의 수학을 사용하여 이런 모델의 파라미터도 최적화할 수 있다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TextBox 2">
            <a:extLst>
              <a:ext uri="{FF2B5EF4-FFF2-40B4-BE49-F238E27FC236}">
                <a16:creationId xmlns:a16="http://schemas.microsoft.com/office/drawing/2014/main" id="{D05C4B1B-251B-E7AA-6BFA-CD1D599FC147}"/>
              </a:ext>
            </a:extLst>
          </p:cNvPr>
          <p:cNvSpPr txBox="1"/>
          <p:nvPr/>
        </p:nvSpPr>
        <p:spPr>
          <a:xfrm>
            <a:off x="5430497" y="2325510"/>
            <a:ext cx="5703224" cy="1323439"/>
          </a:xfrm>
          <a:prstGeom prst="rect">
            <a:avLst/>
          </a:prstGeom>
          <a:noFill/>
        </p:spPr>
        <p:txBody>
          <a:bodyPr wrap="square" rtlCol="0">
            <a:spAutoFit/>
          </a:bodyPr>
          <a:lstStyle/>
          <a:p>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퍼셉트론이</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많으면 복잡한 구조의 연산이 가능</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복잡한 문제들도 풀 수 있게 된다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근데 단순한 문제</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단순한 데이터셋으로는</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너무 많은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퍼셉트론을</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최적화하기 힘들다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spTree>
    <p:extLst>
      <p:ext uri="{BB962C8B-B14F-4D97-AF65-F5344CB8AC3E}">
        <p14:creationId xmlns:p14="http://schemas.microsoft.com/office/powerpoint/2010/main" val="201782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5B914-486A-1B97-86E3-6611CDC57AB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1513F81-1595-A26A-3F30-F3E3880428E1}"/>
              </a:ext>
            </a:extLst>
          </p:cNvPr>
          <p:cNvSpPr>
            <a:spLocks noGrp="1"/>
          </p:cNvSpPr>
          <p:nvPr>
            <p:ph type="title"/>
          </p:nvPr>
        </p:nvSpPr>
        <p:spPr>
          <a:xfrm>
            <a:off x="219222" y="251972"/>
            <a:ext cx="10515600" cy="858129"/>
          </a:xfrm>
        </p:spPr>
        <p:txBody>
          <a:bodyPr>
            <a:normAutofit/>
          </a:bodyPr>
          <a:lstStyle/>
          <a:p>
            <a:r>
              <a:rPr lang="en-US" altLang="ko-KR" sz="3600"/>
              <a:t>Git : VCS(</a:t>
            </a:r>
            <a:r>
              <a:rPr lang="ko-KR" altLang="en-US" sz="3600"/>
              <a:t>버전 컨트롤 시스템</a:t>
            </a:r>
            <a:r>
              <a:rPr lang="en-US" altLang="ko-KR" sz="3600"/>
              <a:t>)</a:t>
            </a:r>
            <a:endParaRPr lang="ko-KR" altLang="en-US" sz="3600"/>
          </a:p>
        </p:txBody>
      </p:sp>
      <p:cxnSp>
        <p:nvCxnSpPr>
          <p:cNvPr id="8" name="직선 연결선 7">
            <a:extLst>
              <a:ext uri="{FF2B5EF4-FFF2-40B4-BE49-F238E27FC236}">
                <a16:creationId xmlns:a16="http://schemas.microsoft.com/office/drawing/2014/main" id="{78639545-FF00-0D5F-D054-1A7743465964}"/>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3A23BC-054E-1AA6-F039-50502680AF98}"/>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7E5455DF-186F-D5CE-5BF1-B002F5A688CF}"/>
              </a:ext>
            </a:extLst>
          </p:cNvPr>
          <p:cNvSpPr txBox="1"/>
          <p:nvPr/>
        </p:nvSpPr>
        <p:spPr>
          <a:xfrm>
            <a:off x="348097" y="1477147"/>
            <a:ext cx="8857272" cy="584775"/>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변경을 기록하여 이전 버전 확인</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작성자 확인 등의 기능 제공</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구글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독스에도</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같은 기능이 존재한다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pic>
        <p:nvPicPr>
          <p:cNvPr id="5" name="그림 4">
            <a:extLst>
              <a:ext uri="{FF2B5EF4-FFF2-40B4-BE49-F238E27FC236}">
                <a16:creationId xmlns:a16="http://schemas.microsoft.com/office/drawing/2014/main" id="{3A98F7F1-80B7-5BE7-9C1A-976AA20143A2}"/>
              </a:ext>
            </a:extLst>
          </p:cNvPr>
          <p:cNvPicPr>
            <a:picLocks noChangeAspect="1"/>
          </p:cNvPicPr>
          <p:nvPr/>
        </p:nvPicPr>
        <p:blipFill>
          <a:blip r:embed="rId2"/>
          <a:stretch>
            <a:fillRect/>
          </a:stretch>
        </p:blipFill>
        <p:spPr>
          <a:xfrm>
            <a:off x="0" y="1240138"/>
            <a:ext cx="9031711" cy="5626013"/>
          </a:xfrm>
          <a:prstGeom prst="rect">
            <a:avLst/>
          </a:prstGeom>
        </p:spPr>
      </p:pic>
      <p:pic>
        <p:nvPicPr>
          <p:cNvPr id="11" name="그림 10">
            <a:extLst>
              <a:ext uri="{FF2B5EF4-FFF2-40B4-BE49-F238E27FC236}">
                <a16:creationId xmlns:a16="http://schemas.microsoft.com/office/drawing/2014/main" id="{2F6B6672-8410-724F-5C46-7CAB4218B2D8}"/>
              </a:ext>
            </a:extLst>
          </p:cNvPr>
          <p:cNvPicPr>
            <a:picLocks noChangeAspect="1"/>
          </p:cNvPicPr>
          <p:nvPr/>
        </p:nvPicPr>
        <p:blipFill>
          <a:blip r:embed="rId3"/>
          <a:stretch>
            <a:fillRect/>
          </a:stretch>
        </p:blipFill>
        <p:spPr>
          <a:xfrm>
            <a:off x="0" y="1246908"/>
            <a:ext cx="8890000" cy="5611091"/>
          </a:xfrm>
          <a:prstGeom prst="rect">
            <a:avLst/>
          </a:prstGeom>
        </p:spPr>
      </p:pic>
      <p:pic>
        <p:nvPicPr>
          <p:cNvPr id="14" name="그림 13">
            <a:extLst>
              <a:ext uri="{FF2B5EF4-FFF2-40B4-BE49-F238E27FC236}">
                <a16:creationId xmlns:a16="http://schemas.microsoft.com/office/drawing/2014/main" id="{CB090873-A736-3455-9840-E95665E72A8F}"/>
              </a:ext>
            </a:extLst>
          </p:cNvPr>
          <p:cNvPicPr>
            <a:picLocks noChangeAspect="1"/>
          </p:cNvPicPr>
          <p:nvPr/>
        </p:nvPicPr>
        <p:blipFill>
          <a:blip r:embed="rId4"/>
          <a:stretch>
            <a:fillRect/>
          </a:stretch>
        </p:blipFill>
        <p:spPr>
          <a:xfrm>
            <a:off x="0" y="1227819"/>
            <a:ext cx="9681029" cy="5638332"/>
          </a:xfrm>
          <a:prstGeom prst="rect">
            <a:avLst/>
          </a:prstGeom>
        </p:spPr>
      </p:pic>
      <p:sp>
        <p:nvSpPr>
          <p:cNvPr id="15" name="TextBox 14">
            <a:extLst>
              <a:ext uri="{FF2B5EF4-FFF2-40B4-BE49-F238E27FC236}">
                <a16:creationId xmlns:a16="http://schemas.microsoft.com/office/drawing/2014/main" id="{D5BBCF9D-8D1B-1A36-518B-8C263AED62A7}"/>
              </a:ext>
            </a:extLst>
          </p:cNvPr>
          <p:cNvSpPr txBox="1"/>
          <p:nvPr/>
        </p:nvSpPr>
        <p:spPr>
          <a:xfrm>
            <a:off x="5130799" y="3952642"/>
            <a:ext cx="2238512" cy="584775"/>
          </a:xfrm>
          <a:prstGeom prst="rect">
            <a:avLst/>
          </a:prstGeom>
          <a:noFill/>
        </p:spPr>
        <p:txBody>
          <a:bodyPr wrap="square" rtlCol="0">
            <a:spAutoFit/>
          </a:bodyPr>
          <a:lstStyle/>
          <a:p>
            <a:r>
              <a:rPr lang="ko-KR" altLang="en-US" sz="1600">
                <a:latin typeface="Pretendard" panose="02000503000000020004" pitchFamily="50" charset="-127"/>
                <a:ea typeface="Pretendard" panose="02000503000000020004" pitchFamily="50" charset="-127"/>
                <a:cs typeface="Pretendard" panose="02000503000000020004" pitchFamily="50" charset="-127"/>
              </a:rPr>
              <a:t>설치 파일 실행하고</a:t>
            </a:r>
            <a:endParaRPr lang="en-US" altLang="ko-KR" sz="1600">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latin typeface="Pretendard" panose="02000503000000020004" pitchFamily="50" charset="-127"/>
                <a:ea typeface="Pretendard" panose="02000503000000020004" pitchFamily="50" charset="-127"/>
                <a:cs typeface="Pretendard" panose="02000503000000020004" pitchFamily="50" charset="-127"/>
              </a:rPr>
              <a:t>그냥 쭉 다음 누르면 된다</a:t>
            </a:r>
            <a:endParaRPr lang="en-US" altLang="ko-KR" sz="1600">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377461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3A40"/>
        </a:solidFill>
        <a:effectLst/>
      </p:bgPr>
    </p:bg>
    <p:spTree>
      <p:nvGrpSpPr>
        <p:cNvPr id="1" name="">
          <a:extLst>
            <a:ext uri="{FF2B5EF4-FFF2-40B4-BE49-F238E27FC236}">
              <a16:creationId xmlns:a16="http://schemas.microsoft.com/office/drawing/2014/main" id="{7E0B9BD1-A5C4-2738-BCED-A1DC1E6D359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4576F70-A914-3FBE-06B4-33677E408489}"/>
              </a:ext>
            </a:extLst>
          </p:cNvPr>
          <p:cNvSpPr>
            <a:spLocks noGrp="1"/>
          </p:cNvSpPr>
          <p:nvPr>
            <p:ph type="title"/>
          </p:nvPr>
        </p:nvSpPr>
        <p:spPr>
          <a:xfrm>
            <a:off x="219222" y="251972"/>
            <a:ext cx="10515600" cy="858129"/>
          </a:xfrm>
        </p:spPr>
        <p:txBody>
          <a:bodyPr>
            <a:normAutofit/>
          </a:bodyPr>
          <a:lstStyle/>
          <a:p>
            <a:r>
              <a:rPr lang="en-US" altLang="ko-KR" sz="3600"/>
              <a:t>DNN</a:t>
            </a:r>
            <a:endParaRPr lang="ko-KR" altLang="en-US" sz="3600"/>
          </a:p>
        </p:txBody>
      </p:sp>
      <p:cxnSp>
        <p:nvCxnSpPr>
          <p:cNvPr id="8" name="직선 연결선 7">
            <a:extLst>
              <a:ext uri="{FF2B5EF4-FFF2-40B4-BE49-F238E27FC236}">
                <a16:creationId xmlns:a16="http://schemas.microsoft.com/office/drawing/2014/main" id="{AAC4CF03-58E8-4DA4-714F-78B57C4BD29D}"/>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5698D97-AB34-67EE-A07B-857AA6847293}"/>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21</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026" name="Picture 2" descr="인공지능] ANN, DNN, CNN, RNN 개념과 차이">
            <a:extLst>
              <a:ext uri="{FF2B5EF4-FFF2-40B4-BE49-F238E27FC236}">
                <a16:creationId xmlns:a16="http://schemas.microsoft.com/office/drawing/2014/main" id="{53CD32E3-5881-1D6A-B5AE-22A543CA4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79" y="1849841"/>
            <a:ext cx="4448559" cy="3841250"/>
          </a:xfrm>
          <a:prstGeom prst="round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D19BDC-D2B4-B971-D6AB-7B72A5C64419}"/>
              </a:ext>
            </a:extLst>
          </p:cNvPr>
          <p:cNvSpPr txBox="1"/>
          <p:nvPr/>
        </p:nvSpPr>
        <p:spPr>
          <a:xfrm>
            <a:off x="309739" y="1445501"/>
            <a:ext cx="8257391" cy="338554"/>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Deep</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Neural</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Network :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아무 정보 없이 그냥 가능한 연산을 모두 시키는 신경망</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CDF4EC-2FA3-DC70-C77C-653F02FD0AC0}"/>
                  </a:ext>
                </a:extLst>
              </p:cNvPr>
              <p:cNvSpPr txBox="1"/>
              <p:nvPr/>
            </p:nvSpPr>
            <p:spPr>
              <a:xfrm>
                <a:off x="5168331" y="2383426"/>
                <a:ext cx="6534790" cy="3293209"/>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가중치가 포함된 행렬 </a:t>
                </a:r>
                <a14:m>
                  <m:oMath xmlns:m="http://schemas.openxmlformats.org/officeDocument/2006/math">
                    <m:sSub>
                      <m:sSubPr>
                        <m:ctrlPr>
                          <a:rPr lang="en-US" altLang="ko-KR" sz="160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b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𝑊</m:t>
                        </m:r>
                      </m:e>
                      <m:sub>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1</m:t>
                        </m:r>
                      </m:sub>
                    </m:sSub>
                  </m:oMath>
                </a14:m>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(5*5), </a:t>
                </a:r>
                <a14:m>
                  <m:oMath xmlns:m="http://schemas.openxmlformats.org/officeDocument/2006/math">
                    <m:sSub>
                      <m:sSubPr>
                        <m:ctrlPr>
                          <a:rPr lang="en-US" altLang="ko-KR" sz="1600" i="1">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bPr>
                      <m:e>
                        <m:r>
                          <a:rPr lang="en-US" altLang="ko-KR" sz="1600" i="1">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𝑊</m:t>
                        </m:r>
                      </m:e>
                      <m:sub>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2</m:t>
                        </m:r>
                      </m:sub>
                    </m:sSub>
                  </m:oMath>
                </a14:m>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(7*6), </a:t>
                </a:r>
                <a14:m>
                  <m:oMath xmlns:m="http://schemas.openxmlformats.org/officeDocument/2006/math">
                    <m:sSub>
                      <m:sSubPr>
                        <m:ctrlPr>
                          <a:rPr lang="en-US" altLang="ko-KR" sz="1600" i="1">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bPr>
                      <m:e>
                        <m:r>
                          <a:rPr lang="en-US" altLang="ko-KR" sz="1600" i="1">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𝑊</m:t>
                        </m:r>
                      </m:e>
                      <m:sub>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𝑜</m:t>
                        </m:r>
                      </m:sub>
                    </m:sSub>
                  </m:oMath>
                </a14:m>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(3*8)</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비선형 활성화 함수 </a:t>
                </a:r>
                <a14:m>
                  <m:oMath xmlns:m="http://schemas.openxmlformats.org/officeDocument/2006/math">
                    <m:sSub>
                      <m:sSubPr>
                        <m:ctrlPr>
                          <a:rPr lang="en-US" altLang="ko-KR" sz="160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bPr>
                      <m:e>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𝑓</m:t>
                        </m:r>
                      </m:e>
                      <m:sub>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1</m:t>
                        </m:r>
                      </m:sub>
                    </m:sSub>
                  </m:oMath>
                </a14:m>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14:m>
                  <m:oMath xmlns:m="http://schemas.openxmlformats.org/officeDocument/2006/math">
                    <m:sSub>
                      <m:sSubPr>
                        <m:ctrlPr>
                          <a:rPr lang="en-US" altLang="ko-KR" sz="1600" i="1">
                            <a:solidFill>
                              <a:srgbClr val="CED4DA"/>
                            </a:solidFill>
                            <a:latin typeface="Cambria Math" panose="02040503050406030204" pitchFamily="18" charset="0"/>
                            <a:ea typeface="Pretendard" panose="02000503000000020004" pitchFamily="50" charset="-127"/>
                            <a:cs typeface="Pretendard" panose="02000503000000020004" pitchFamily="50" charset="-127"/>
                          </a:rPr>
                        </m:ctrlPr>
                      </m:sSubPr>
                      <m:e>
                        <m:r>
                          <a:rPr lang="en-US" altLang="ko-KR" sz="1600" i="1">
                            <a:solidFill>
                              <a:srgbClr val="CED4DA"/>
                            </a:solidFill>
                            <a:latin typeface="Cambria Math" panose="02040503050406030204" pitchFamily="18" charset="0"/>
                            <a:ea typeface="Pretendard" panose="02000503000000020004" pitchFamily="50" charset="-127"/>
                            <a:cs typeface="Pretendard" panose="02000503000000020004" pitchFamily="50" charset="-127"/>
                          </a:rPr>
                          <m:t>𝑓</m:t>
                        </m:r>
                      </m:e>
                      <m:sub>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2</m:t>
                        </m:r>
                      </m:sub>
                    </m:sSub>
                  </m:oMath>
                </a14:m>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입력은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4</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차원 벡터 </a:t>
                </a:r>
                <a14:m>
                  <m:oMath xmlns:m="http://schemas.openxmlformats.org/officeDocument/2006/math">
                    <m:r>
                      <a:rPr lang="en-US" altLang="ko-KR" sz="1600" b="0" i="1" smtClean="0">
                        <a:solidFill>
                          <a:srgbClr val="CED4DA"/>
                        </a:solidFill>
                        <a:latin typeface="Cambria Math" panose="02040503050406030204" pitchFamily="18" charset="0"/>
                        <a:ea typeface="Pretendard" panose="02000503000000020004" pitchFamily="50" charset="-127"/>
                        <a:cs typeface="Pretendard" panose="02000503000000020004" pitchFamily="50" charset="-127"/>
                      </a:rPr>
                      <m:t>𝐼</m:t>
                    </m:r>
                  </m:oMath>
                </a14:m>
                <a:endParaRPr lang="en-US" altLang="ko-KR" sz="1600" b="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아래와 같은 함수가 나오고 가중치를 최적화하는 문제로 바뀐다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구조가 너무 복잡하다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그냥 아무거나 한번 해봐라 느낌이다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Hidden layer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커지거나 많아지면 시간이 많이 걸린다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mc:Choice>
        <mc:Fallback xmlns="">
          <p:sp>
            <p:nvSpPr>
              <p:cNvPr id="6" name="TextBox 5">
                <a:extLst>
                  <a:ext uri="{FF2B5EF4-FFF2-40B4-BE49-F238E27FC236}">
                    <a16:creationId xmlns:a16="http://schemas.microsoft.com/office/drawing/2014/main" id="{0DCDF4EC-2FA3-DC70-C77C-653F02FD0AC0}"/>
                  </a:ext>
                </a:extLst>
              </p:cNvPr>
              <p:cNvSpPr txBox="1">
                <a:spLocks noRot="1" noChangeAspect="1" noMove="1" noResize="1" noEditPoints="1" noAdjustHandles="1" noChangeArrowheads="1" noChangeShapeType="1" noTextEdit="1"/>
              </p:cNvSpPr>
              <p:nvPr/>
            </p:nvSpPr>
            <p:spPr>
              <a:xfrm>
                <a:off x="5168331" y="2383426"/>
                <a:ext cx="6534790" cy="3293209"/>
              </a:xfrm>
              <a:prstGeom prst="rect">
                <a:avLst/>
              </a:prstGeom>
              <a:blipFill>
                <a:blip r:embed="rId3"/>
                <a:stretch>
                  <a:fillRect l="-560" t="-556" b="-1481"/>
                </a:stretch>
              </a:blipFill>
            </p:spPr>
            <p:txBody>
              <a:bodyPr/>
              <a:lstStyle/>
              <a:p>
                <a:r>
                  <a:rPr lang="ko-KR" altLang="en-US">
                    <a:noFill/>
                  </a:rPr>
                  <a:t> </a:t>
                </a:r>
              </a:p>
            </p:txBody>
          </p:sp>
        </mc:Fallback>
      </mc:AlternateContent>
      <p:pic>
        <p:nvPicPr>
          <p:cNvPr id="1028" name="Picture 4">
            <a:extLst>
              <a:ext uri="{FF2B5EF4-FFF2-40B4-BE49-F238E27FC236}">
                <a16:creationId xmlns:a16="http://schemas.microsoft.com/office/drawing/2014/main" id="{AD7982E2-6374-CD4B-6C20-A8F73D58D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726" y="3706865"/>
            <a:ext cx="3048000"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61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09B70-A155-8204-3244-FDAA3C82570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89F2C3A-B5CF-FBF1-D853-EC8E1E3616A6}"/>
              </a:ext>
            </a:extLst>
          </p:cNvPr>
          <p:cNvSpPr>
            <a:spLocks noGrp="1"/>
          </p:cNvSpPr>
          <p:nvPr>
            <p:ph type="title"/>
          </p:nvPr>
        </p:nvSpPr>
        <p:spPr>
          <a:xfrm>
            <a:off x="219222" y="251972"/>
            <a:ext cx="10515600" cy="858129"/>
          </a:xfrm>
        </p:spPr>
        <p:txBody>
          <a:bodyPr>
            <a:normAutofit/>
          </a:bodyPr>
          <a:lstStyle/>
          <a:p>
            <a:r>
              <a:rPr lang="en-US" altLang="ko-KR" sz="3600"/>
              <a:t>CNN</a:t>
            </a:r>
            <a:endParaRPr lang="ko-KR" altLang="en-US" sz="3600"/>
          </a:p>
        </p:txBody>
      </p:sp>
      <p:cxnSp>
        <p:nvCxnSpPr>
          <p:cNvPr id="8" name="직선 연결선 7">
            <a:extLst>
              <a:ext uri="{FF2B5EF4-FFF2-40B4-BE49-F238E27FC236}">
                <a16:creationId xmlns:a16="http://schemas.microsoft.com/office/drawing/2014/main" id="{5A5F8A3F-13D8-6F39-C41E-183767D33FA6}"/>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7FDC33-7F8C-A41F-9BA9-DA6F65BFD951}"/>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22</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5" name="TextBox 4">
            <a:extLst>
              <a:ext uri="{FF2B5EF4-FFF2-40B4-BE49-F238E27FC236}">
                <a16:creationId xmlns:a16="http://schemas.microsoft.com/office/drawing/2014/main" id="{0F59D4C8-019A-6038-C70D-4F14994D19A2}"/>
              </a:ext>
            </a:extLst>
          </p:cNvPr>
          <p:cNvSpPr txBox="1"/>
          <p:nvPr/>
        </p:nvSpPr>
        <p:spPr>
          <a:xfrm>
            <a:off x="309739" y="1445501"/>
            <a:ext cx="8257391" cy="4031873"/>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이미지 인식에 많이 사용되는 모델</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이미지는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차원으로 잘 연결된 관계가 존재하는데 이걸 그냥 나열해서 모델에 넣는 것은 뭔가 아쉽다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합성곱</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연산을 이용해서 이미지의 특징을 분석하고 그 특징의 조합을 분석하고</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 과정을 반복하는 형식으로 모델이 구성된다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이미지의 위치 정보가 포함되게 학습하는 방법</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074" name="Picture 2" descr="CNN, Convolutional Neural Network 요약">
            <a:extLst>
              <a:ext uri="{FF2B5EF4-FFF2-40B4-BE49-F238E27FC236}">
                <a16:creationId xmlns:a16="http://schemas.microsoft.com/office/drawing/2014/main" id="{5E9DE107-299D-392D-5306-8E0C1A56A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73" y="2414910"/>
            <a:ext cx="6668751" cy="170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303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E631E-3540-070F-C60C-48D608F5D59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A638214-3047-FE22-27B3-427B28498CE7}"/>
              </a:ext>
            </a:extLst>
          </p:cNvPr>
          <p:cNvSpPr>
            <a:spLocks noGrp="1"/>
          </p:cNvSpPr>
          <p:nvPr>
            <p:ph type="title"/>
          </p:nvPr>
        </p:nvSpPr>
        <p:spPr>
          <a:xfrm>
            <a:off x="219222" y="251972"/>
            <a:ext cx="10515600" cy="858129"/>
          </a:xfrm>
        </p:spPr>
        <p:txBody>
          <a:bodyPr>
            <a:normAutofit/>
          </a:bodyPr>
          <a:lstStyle/>
          <a:p>
            <a:r>
              <a:rPr lang="ko-KR" altLang="en-US" sz="3600"/>
              <a:t>상처 사진을 분석하는 인공지능</a:t>
            </a:r>
          </a:p>
        </p:txBody>
      </p:sp>
      <p:cxnSp>
        <p:nvCxnSpPr>
          <p:cNvPr id="8" name="직선 연결선 7">
            <a:extLst>
              <a:ext uri="{FF2B5EF4-FFF2-40B4-BE49-F238E27FC236}">
                <a16:creationId xmlns:a16="http://schemas.microsoft.com/office/drawing/2014/main" id="{E9DE5F56-33DD-0C9F-C459-24CDB6E6E60B}"/>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BC693F-74DB-7931-379D-830AC3A9D9A0}"/>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23</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5" name="TextBox 4">
            <a:extLst>
              <a:ext uri="{FF2B5EF4-FFF2-40B4-BE49-F238E27FC236}">
                <a16:creationId xmlns:a16="http://schemas.microsoft.com/office/drawing/2014/main" id="{5C708F67-0455-D102-DF9F-C9CD1ED6881C}"/>
              </a:ext>
            </a:extLst>
          </p:cNvPr>
          <p:cNvSpPr txBox="1"/>
          <p:nvPr/>
        </p:nvSpPr>
        <p:spPr>
          <a:xfrm>
            <a:off x="309739" y="1445501"/>
            <a:ext cx="9392720" cy="5032147"/>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만들 수 있을지 판단하는 것은 준비할 수 있는 데이터셋에서 충분한 특징을 잡아낼 수 있을지</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생각하면 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베인 상처인지</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긁힌 상처인지 이 정도는 충분히 판단 가능</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이미지 분석은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CNN</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 대부분은 처리할 수 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근데 이 상처가 얼마나 큰지 판단하는 것이 가능한지 생각해야 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비슷한 상처가 크기만 다른 경우 이 상처가 어디 났는지를 보고 유추할 수 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하지만 모델이 이것을 알 수 없기 때문에 </a:t>
            </a:r>
            <a:r>
              <a:rPr lang="ko-KR" altLang="en-US" sz="1600" b="1">
                <a:solidFill>
                  <a:srgbClr val="339AF0"/>
                </a:solidFill>
                <a:latin typeface="Pretendard" panose="02000503000000020004" pitchFamily="50" charset="-127"/>
                <a:ea typeface="Pretendard" panose="02000503000000020004" pitchFamily="50" charset="-127"/>
                <a:cs typeface="Pretendard" panose="02000503000000020004" pitchFamily="50" charset="-127"/>
              </a:rPr>
              <a:t>데이터셋</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을 많이 준비해야 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인간의 학습에 비유하면 </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학생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model</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모의고사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datasets</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모의고사 피드백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optimizer</a:t>
            </a:r>
          </a:p>
          <a:p>
            <a:endParaRPr lang="en-US" altLang="ko-KR" sz="8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아무것도 안 보고 모의고사만 풀면서 높은 점수를 받으려고 하는 것이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딥러닝이다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충분한 양의 상처 사진과 의사의 판단을 준비한다면 당연히 가능하지만</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데이터셋에 없던 판단을 가능하게 하는 것은 제 수준에서는 불가능합니다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9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실제로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AI</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를 만드는 과정에서 가장 어려운 부분이 데이터 수집</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729342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672BD-D047-357A-4467-B2CD71ACCB3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0EFF12A-DFE7-7FE1-6ACB-C0D99757A15B}"/>
              </a:ext>
            </a:extLst>
          </p:cNvPr>
          <p:cNvSpPr>
            <a:spLocks noGrp="1"/>
          </p:cNvSpPr>
          <p:nvPr>
            <p:ph type="title"/>
          </p:nvPr>
        </p:nvSpPr>
        <p:spPr>
          <a:xfrm>
            <a:off x="219222" y="251972"/>
            <a:ext cx="10515600" cy="858129"/>
          </a:xfrm>
        </p:spPr>
        <p:txBody>
          <a:bodyPr>
            <a:normAutofit/>
          </a:bodyPr>
          <a:lstStyle/>
          <a:p>
            <a:r>
              <a:rPr lang="ko-KR" altLang="en-US" sz="3600"/>
              <a:t>자연어 처리</a:t>
            </a:r>
          </a:p>
        </p:txBody>
      </p:sp>
      <p:cxnSp>
        <p:nvCxnSpPr>
          <p:cNvPr id="8" name="직선 연결선 7">
            <a:extLst>
              <a:ext uri="{FF2B5EF4-FFF2-40B4-BE49-F238E27FC236}">
                <a16:creationId xmlns:a16="http://schemas.microsoft.com/office/drawing/2014/main" id="{C73A30C5-8975-AF15-7023-B783A0CEB26D}"/>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7B0A24D-F059-DC16-6703-43D0D2EFCF9B}"/>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24</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TextBox 2">
            <a:extLst>
              <a:ext uri="{FF2B5EF4-FFF2-40B4-BE49-F238E27FC236}">
                <a16:creationId xmlns:a16="http://schemas.microsoft.com/office/drawing/2014/main" id="{86A78307-4835-7768-DC33-E9F194BBF735}"/>
              </a:ext>
            </a:extLst>
          </p:cNvPr>
          <p:cNvSpPr txBox="1"/>
          <p:nvPr/>
        </p:nvSpPr>
        <p:spPr>
          <a:xfrm>
            <a:off x="219222" y="1311620"/>
            <a:ext cx="10147803" cy="2062103"/>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기본적으로 자연어 의미 하나하나가 벡터로 만들어지고</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인코더가 어떤 문맥을 담고 있는 벡터를 만들고</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디코더가 그 벡터를 자연어로 만들거나 다양한 처리를 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트랜스포머가 나오기 전에는 주로 연속적인 데이터를 다루는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LSTM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등이 인코더</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디코더로 사용되었다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솔직히 이건 저도 의문이 있긴 합니다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문장이 어떻게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context vector</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로 표현되는지</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인코딩 디코딩을 한번에 학습시켜도 둘다 되는지</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6" name="사각형: 둥근 모서리 5">
            <a:extLst>
              <a:ext uri="{FF2B5EF4-FFF2-40B4-BE49-F238E27FC236}">
                <a16:creationId xmlns:a16="http://schemas.microsoft.com/office/drawing/2014/main" id="{067692A0-3136-6C64-C830-EC8DE31C8A19}"/>
              </a:ext>
            </a:extLst>
          </p:cNvPr>
          <p:cNvSpPr/>
          <p:nvPr/>
        </p:nvSpPr>
        <p:spPr>
          <a:xfrm>
            <a:off x="7879647" y="4715383"/>
            <a:ext cx="2011838" cy="830997"/>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context vector</a:t>
            </a:r>
          </a:p>
        </p:txBody>
      </p:sp>
      <p:grpSp>
        <p:nvGrpSpPr>
          <p:cNvPr id="29" name="그룹 28">
            <a:extLst>
              <a:ext uri="{FF2B5EF4-FFF2-40B4-BE49-F238E27FC236}">
                <a16:creationId xmlns:a16="http://schemas.microsoft.com/office/drawing/2014/main" id="{9BCBEEFF-0327-48D7-F7A1-793A2342202B}"/>
              </a:ext>
            </a:extLst>
          </p:cNvPr>
          <p:cNvGrpSpPr/>
          <p:nvPr/>
        </p:nvGrpSpPr>
        <p:grpSpPr>
          <a:xfrm>
            <a:off x="637018" y="3524224"/>
            <a:ext cx="5966983" cy="3199139"/>
            <a:chOff x="441075" y="2491952"/>
            <a:chExt cx="5966983" cy="3199139"/>
          </a:xfrm>
        </p:grpSpPr>
        <p:sp>
          <p:nvSpPr>
            <p:cNvPr id="4" name="사각형: 둥근 모서리 3">
              <a:extLst>
                <a:ext uri="{FF2B5EF4-FFF2-40B4-BE49-F238E27FC236}">
                  <a16:creationId xmlns:a16="http://schemas.microsoft.com/office/drawing/2014/main" id="{BD99D941-E2ED-56CF-BFBA-0FFA14060A93}"/>
                </a:ext>
              </a:extLst>
            </p:cNvPr>
            <p:cNvSpPr/>
            <p:nvPr/>
          </p:nvSpPr>
          <p:spPr>
            <a:xfrm>
              <a:off x="3002846" y="2491952"/>
              <a:ext cx="3405212" cy="1284728"/>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Encoder</a:t>
              </a:r>
            </a:p>
            <a:p>
              <a:pPr algn="ctr"/>
              <a:r>
                <a:rPr lang="en-US" altLang="ko-KR"/>
                <a:t>Seq2One</a:t>
              </a:r>
            </a:p>
          </p:txBody>
        </p:sp>
        <p:sp>
          <p:nvSpPr>
            <p:cNvPr id="5" name="사각형: 둥근 모서리 4">
              <a:extLst>
                <a:ext uri="{FF2B5EF4-FFF2-40B4-BE49-F238E27FC236}">
                  <a16:creationId xmlns:a16="http://schemas.microsoft.com/office/drawing/2014/main" id="{E8561C67-E399-697E-D785-92189BE8D89C}"/>
                </a:ext>
              </a:extLst>
            </p:cNvPr>
            <p:cNvSpPr/>
            <p:nvPr/>
          </p:nvSpPr>
          <p:spPr>
            <a:xfrm>
              <a:off x="441075" y="2873615"/>
              <a:ext cx="1409496" cy="521403"/>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sequence</a:t>
              </a:r>
            </a:p>
          </p:txBody>
        </p:sp>
        <p:sp>
          <p:nvSpPr>
            <p:cNvPr id="7" name="사각형: 둥근 모서리 6">
              <a:extLst>
                <a:ext uri="{FF2B5EF4-FFF2-40B4-BE49-F238E27FC236}">
                  <a16:creationId xmlns:a16="http://schemas.microsoft.com/office/drawing/2014/main" id="{F4CA722D-439F-6383-E881-E7A375154E35}"/>
                </a:ext>
              </a:extLst>
            </p:cNvPr>
            <p:cNvSpPr/>
            <p:nvPr/>
          </p:nvSpPr>
          <p:spPr>
            <a:xfrm>
              <a:off x="3002846" y="4406363"/>
              <a:ext cx="3405212" cy="1284728"/>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Decoder</a:t>
              </a:r>
            </a:p>
            <a:p>
              <a:pPr algn="ctr"/>
              <a:r>
                <a:rPr lang="en-US" altLang="ko-KR"/>
                <a:t>One2Seq</a:t>
              </a:r>
            </a:p>
          </p:txBody>
        </p:sp>
        <p:sp>
          <p:nvSpPr>
            <p:cNvPr id="9" name="사각형: 둥근 모서리 8">
              <a:extLst>
                <a:ext uri="{FF2B5EF4-FFF2-40B4-BE49-F238E27FC236}">
                  <a16:creationId xmlns:a16="http://schemas.microsoft.com/office/drawing/2014/main" id="{ADF4C5CD-6F50-7FAF-2963-ED293DA77C20}"/>
                </a:ext>
              </a:extLst>
            </p:cNvPr>
            <p:cNvSpPr/>
            <p:nvPr/>
          </p:nvSpPr>
          <p:spPr>
            <a:xfrm>
              <a:off x="441075" y="4788026"/>
              <a:ext cx="1409496" cy="521403"/>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sequence</a:t>
              </a:r>
            </a:p>
          </p:txBody>
        </p:sp>
        <p:cxnSp>
          <p:nvCxnSpPr>
            <p:cNvPr id="11" name="직선 화살표 연결선 10">
              <a:extLst>
                <a:ext uri="{FF2B5EF4-FFF2-40B4-BE49-F238E27FC236}">
                  <a16:creationId xmlns:a16="http://schemas.microsoft.com/office/drawing/2014/main" id="{6EE56C07-2D70-BAD8-6EAC-D956C06F1EB5}"/>
                </a:ext>
              </a:extLst>
            </p:cNvPr>
            <p:cNvCxnSpPr>
              <a:cxnSpLocks/>
              <a:stCxn id="5" idx="3"/>
              <a:endCxn id="4" idx="1"/>
            </p:cNvCxnSpPr>
            <p:nvPr/>
          </p:nvCxnSpPr>
          <p:spPr>
            <a:xfrm flipV="1">
              <a:off x="1850571" y="3134316"/>
              <a:ext cx="1152275" cy="1"/>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4C14041-035E-7ACD-9AFD-174A58183B08}"/>
                </a:ext>
              </a:extLst>
            </p:cNvPr>
            <p:cNvCxnSpPr>
              <a:cxnSpLocks/>
              <a:stCxn id="7" idx="1"/>
              <a:endCxn id="9" idx="3"/>
            </p:cNvCxnSpPr>
            <p:nvPr/>
          </p:nvCxnSpPr>
          <p:spPr>
            <a:xfrm flipH="1">
              <a:off x="1850571" y="5048727"/>
              <a:ext cx="1152275" cy="1"/>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연결선: 꺾임 34">
            <a:extLst>
              <a:ext uri="{FF2B5EF4-FFF2-40B4-BE49-F238E27FC236}">
                <a16:creationId xmlns:a16="http://schemas.microsoft.com/office/drawing/2014/main" id="{6932CFD6-896C-B0AA-01E3-94D63FC420B6}"/>
              </a:ext>
            </a:extLst>
          </p:cNvPr>
          <p:cNvCxnSpPr>
            <a:cxnSpLocks/>
            <a:stCxn id="4" idx="3"/>
            <a:endCxn id="6" idx="0"/>
          </p:cNvCxnSpPr>
          <p:nvPr/>
        </p:nvCxnSpPr>
        <p:spPr>
          <a:xfrm>
            <a:off x="6604001" y="4166588"/>
            <a:ext cx="2281565" cy="548795"/>
          </a:xfrm>
          <a:prstGeom prst="bentConnector2">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a:extLst>
              <a:ext uri="{FF2B5EF4-FFF2-40B4-BE49-F238E27FC236}">
                <a16:creationId xmlns:a16="http://schemas.microsoft.com/office/drawing/2014/main" id="{B9BA64BC-955C-CBC7-7CE0-3AF9B8FB1616}"/>
              </a:ext>
            </a:extLst>
          </p:cNvPr>
          <p:cNvCxnSpPr>
            <a:cxnSpLocks/>
            <a:stCxn id="6" idx="2"/>
            <a:endCxn id="7" idx="3"/>
          </p:cNvCxnSpPr>
          <p:nvPr/>
        </p:nvCxnSpPr>
        <p:spPr>
          <a:xfrm rot="5400000">
            <a:off x="7477475" y="4672907"/>
            <a:ext cx="534619" cy="2281565"/>
          </a:xfrm>
          <a:prstGeom prst="bentConnector2">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512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FD9EE-645A-BDAD-9CB3-CE455979596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E27F2D8-26B1-B949-8B82-5A3E5F906D26}"/>
              </a:ext>
            </a:extLst>
          </p:cNvPr>
          <p:cNvSpPr>
            <a:spLocks noGrp="1"/>
          </p:cNvSpPr>
          <p:nvPr>
            <p:ph type="title"/>
          </p:nvPr>
        </p:nvSpPr>
        <p:spPr>
          <a:xfrm>
            <a:off x="219222" y="251972"/>
            <a:ext cx="10515600" cy="858129"/>
          </a:xfrm>
        </p:spPr>
        <p:txBody>
          <a:bodyPr>
            <a:normAutofit/>
          </a:bodyPr>
          <a:lstStyle/>
          <a:p>
            <a:r>
              <a:rPr lang="en-US" altLang="ko-KR" sz="3600"/>
              <a:t>Transformer</a:t>
            </a:r>
            <a:endParaRPr lang="ko-KR" altLang="en-US" sz="3600"/>
          </a:p>
        </p:txBody>
      </p:sp>
      <p:cxnSp>
        <p:nvCxnSpPr>
          <p:cNvPr id="8" name="직선 연결선 7">
            <a:extLst>
              <a:ext uri="{FF2B5EF4-FFF2-40B4-BE49-F238E27FC236}">
                <a16:creationId xmlns:a16="http://schemas.microsoft.com/office/drawing/2014/main" id="{54607BEE-430A-0B81-00FA-023F6734365D}"/>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5AB6A6A-EA4C-DE91-55E4-82D456365048}"/>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25</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TextBox 2">
            <a:extLst>
              <a:ext uri="{FF2B5EF4-FFF2-40B4-BE49-F238E27FC236}">
                <a16:creationId xmlns:a16="http://schemas.microsoft.com/office/drawing/2014/main" id="{F2899E1D-2EE7-1086-2150-18CBA2A08390}"/>
              </a:ext>
            </a:extLst>
          </p:cNvPr>
          <p:cNvSpPr txBox="1"/>
          <p:nvPr/>
        </p:nvSpPr>
        <p:spPr>
          <a:xfrm>
            <a:off x="309739" y="1445501"/>
            <a:ext cx="10147803" cy="1323439"/>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현재 대부분의 자연어 처리에 사용되는 모델</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번역을 위한 모델로 설계되었는데 많은 사람들이 굉장히 많이 발전시켜놨다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인코더에서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self attrention</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이라는 방법을 사용하여 한 단어가 주변의 단어의 정보를 가지고 있을 수 있게 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디코더에서 마스킹을 통해 순서대로 번역하는 것을 학습한다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sp>
        <p:nvSpPr>
          <p:cNvPr id="4" name="사각형: 둥근 모서리 3">
            <a:extLst>
              <a:ext uri="{FF2B5EF4-FFF2-40B4-BE49-F238E27FC236}">
                <a16:creationId xmlns:a16="http://schemas.microsoft.com/office/drawing/2014/main" id="{9F4F36CA-E397-AC86-04CB-B87FE7D7E973}"/>
              </a:ext>
            </a:extLst>
          </p:cNvPr>
          <p:cNvSpPr/>
          <p:nvPr/>
        </p:nvSpPr>
        <p:spPr>
          <a:xfrm>
            <a:off x="7727247" y="4238690"/>
            <a:ext cx="2011838" cy="830997"/>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Attention result</a:t>
            </a:r>
          </a:p>
        </p:txBody>
      </p:sp>
      <p:grpSp>
        <p:nvGrpSpPr>
          <p:cNvPr id="5" name="그룹 4">
            <a:extLst>
              <a:ext uri="{FF2B5EF4-FFF2-40B4-BE49-F238E27FC236}">
                <a16:creationId xmlns:a16="http://schemas.microsoft.com/office/drawing/2014/main" id="{D8E1E6B5-58C1-87EB-0048-67E7B70CBB67}"/>
              </a:ext>
            </a:extLst>
          </p:cNvPr>
          <p:cNvGrpSpPr/>
          <p:nvPr/>
        </p:nvGrpSpPr>
        <p:grpSpPr>
          <a:xfrm>
            <a:off x="484618" y="3047531"/>
            <a:ext cx="5966983" cy="3199139"/>
            <a:chOff x="441075" y="2491952"/>
            <a:chExt cx="5966983" cy="3199139"/>
          </a:xfrm>
        </p:grpSpPr>
        <p:sp>
          <p:nvSpPr>
            <p:cNvPr id="6" name="사각형: 둥근 모서리 5">
              <a:extLst>
                <a:ext uri="{FF2B5EF4-FFF2-40B4-BE49-F238E27FC236}">
                  <a16:creationId xmlns:a16="http://schemas.microsoft.com/office/drawing/2014/main" id="{2F40C769-3CAE-882F-ADBA-4014952F465D}"/>
                </a:ext>
              </a:extLst>
            </p:cNvPr>
            <p:cNvSpPr/>
            <p:nvPr/>
          </p:nvSpPr>
          <p:spPr>
            <a:xfrm>
              <a:off x="3002846" y="2491952"/>
              <a:ext cx="3405212" cy="1284728"/>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Encoder</a:t>
              </a:r>
            </a:p>
            <a:p>
              <a:pPr algn="ctr"/>
              <a:r>
                <a:rPr lang="en-US" altLang="ko-KR"/>
                <a:t>Attention</a:t>
              </a:r>
            </a:p>
          </p:txBody>
        </p:sp>
        <p:sp>
          <p:nvSpPr>
            <p:cNvPr id="7" name="사각형: 둥근 모서리 6">
              <a:extLst>
                <a:ext uri="{FF2B5EF4-FFF2-40B4-BE49-F238E27FC236}">
                  <a16:creationId xmlns:a16="http://schemas.microsoft.com/office/drawing/2014/main" id="{8BAD0907-5E9C-51BE-531E-5D1D8841D0A9}"/>
                </a:ext>
              </a:extLst>
            </p:cNvPr>
            <p:cNvSpPr/>
            <p:nvPr/>
          </p:nvSpPr>
          <p:spPr>
            <a:xfrm>
              <a:off x="441075" y="2873615"/>
              <a:ext cx="1409496" cy="521403"/>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sequence</a:t>
              </a:r>
            </a:p>
          </p:txBody>
        </p:sp>
        <p:sp>
          <p:nvSpPr>
            <p:cNvPr id="9" name="사각형: 둥근 모서리 8">
              <a:extLst>
                <a:ext uri="{FF2B5EF4-FFF2-40B4-BE49-F238E27FC236}">
                  <a16:creationId xmlns:a16="http://schemas.microsoft.com/office/drawing/2014/main" id="{B936E680-01CE-9C50-D419-1A4D6976ABBA}"/>
                </a:ext>
              </a:extLst>
            </p:cNvPr>
            <p:cNvSpPr/>
            <p:nvPr/>
          </p:nvSpPr>
          <p:spPr>
            <a:xfrm>
              <a:off x="3002846" y="4406363"/>
              <a:ext cx="3405212" cy="1284728"/>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Decoder</a:t>
              </a:r>
            </a:p>
            <a:p>
              <a:pPr algn="ctr"/>
              <a:r>
                <a:rPr lang="en-US" altLang="ko-KR"/>
                <a:t>Masking</a:t>
              </a:r>
            </a:p>
          </p:txBody>
        </p:sp>
        <p:sp>
          <p:nvSpPr>
            <p:cNvPr id="10" name="사각형: 둥근 모서리 9">
              <a:extLst>
                <a:ext uri="{FF2B5EF4-FFF2-40B4-BE49-F238E27FC236}">
                  <a16:creationId xmlns:a16="http://schemas.microsoft.com/office/drawing/2014/main" id="{B2ED5B45-4313-40B3-54D9-B65FC21EB0DC}"/>
                </a:ext>
              </a:extLst>
            </p:cNvPr>
            <p:cNvSpPr/>
            <p:nvPr/>
          </p:nvSpPr>
          <p:spPr>
            <a:xfrm>
              <a:off x="441075" y="4788026"/>
              <a:ext cx="1409496" cy="521403"/>
            </a:xfrm>
            <a:prstGeom prst="roundRect">
              <a:avLst/>
            </a:prstGeom>
            <a:solidFill>
              <a:srgbClr val="343A40"/>
            </a:solidFill>
            <a:ln w="6350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t>sequence</a:t>
              </a:r>
            </a:p>
          </p:txBody>
        </p:sp>
        <p:cxnSp>
          <p:nvCxnSpPr>
            <p:cNvPr id="11" name="직선 화살표 연결선 10">
              <a:extLst>
                <a:ext uri="{FF2B5EF4-FFF2-40B4-BE49-F238E27FC236}">
                  <a16:creationId xmlns:a16="http://schemas.microsoft.com/office/drawing/2014/main" id="{C3C0EB33-0514-98AD-B97D-B913A12411D7}"/>
                </a:ext>
              </a:extLst>
            </p:cNvPr>
            <p:cNvCxnSpPr>
              <a:cxnSpLocks/>
              <a:stCxn id="7" idx="3"/>
              <a:endCxn id="6" idx="1"/>
            </p:cNvCxnSpPr>
            <p:nvPr/>
          </p:nvCxnSpPr>
          <p:spPr>
            <a:xfrm flipV="1">
              <a:off x="1850571" y="3134316"/>
              <a:ext cx="1152275" cy="1"/>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132CA229-B1CC-0CBB-8D65-ED3DCA0BCD53}"/>
                </a:ext>
              </a:extLst>
            </p:cNvPr>
            <p:cNvCxnSpPr>
              <a:cxnSpLocks/>
              <a:stCxn id="9" idx="1"/>
              <a:endCxn id="10" idx="3"/>
            </p:cNvCxnSpPr>
            <p:nvPr/>
          </p:nvCxnSpPr>
          <p:spPr>
            <a:xfrm flipH="1">
              <a:off x="1850571" y="5048727"/>
              <a:ext cx="1152275" cy="1"/>
            </a:xfrm>
            <a:prstGeom prst="straightConnector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연결선: 꺾임 13">
            <a:extLst>
              <a:ext uri="{FF2B5EF4-FFF2-40B4-BE49-F238E27FC236}">
                <a16:creationId xmlns:a16="http://schemas.microsoft.com/office/drawing/2014/main" id="{54FFAB07-04FE-75F7-2934-51DE525A810B}"/>
              </a:ext>
            </a:extLst>
          </p:cNvPr>
          <p:cNvCxnSpPr>
            <a:cxnSpLocks/>
            <a:stCxn id="6" idx="3"/>
            <a:endCxn id="4" idx="0"/>
          </p:cNvCxnSpPr>
          <p:nvPr/>
        </p:nvCxnSpPr>
        <p:spPr>
          <a:xfrm>
            <a:off x="6451601" y="3689895"/>
            <a:ext cx="2281565" cy="548795"/>
          </a:xfrm>
          <a:prstGeom prst="bentConnector2">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CB6098BF-4442-7742-A01F-FB4D25FD53C9}"/>
              </a:ext>
            </a:extLst>
          </p:cNvPr>
          <p:cNvCxnSpPr>
            <a:cxnSpLocks/>
            <a:stCxn id="4" idx="2"/>
            <a:endCxn id="9" idx="3"/>
          </p:cNvCxnSpPr>
          <p:nvPr/>
        </p:nvCxnSpPr>
        <p:spPr>
          <a:xfrm rot="5400000">
            <a:off x="7325075" y="4196214"/>
            <a:ext cx="534619" cy="2281565"/>
          </a:xfrm>
          <a:prstGeom prst="bentConnector2">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537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B2922-FF10-CA7E-D39A-4E044366CEC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42F358A-5433-BBD6-0CB6-AF833AA1478A}"/>
              </a:ext>
            </a:extLst>
          </p:cNvPr>
          <p:cNvSpPr>
            <a:spLocks noGrp="1"/>
          </p:cNvSpPr>
          <p:nvPr>
            <p:ph type="title"/>
          </p:nvPr>
        </p:nvSpPr>
        <p:spPr>
          <a:xfrm>
            <a:off x="219222" y="251972"/>
            <a:ext cx="10515600" cy="858129"/>
          </a:xfrm>
        </p:spPr>
        <p:txBody>
          <a:bodyPr>
            <a:normAutofit/>
          </a:bodyPr>
          <a:lstStyle/>
          <a:p>
            <a:r>
              <a:rPr lang="ko-KR" altLang="en-US" sz="3600"/>
              <a:t>데이터에 대해</a:t>
            </a:r>
          </a:p>
        </p:txBody>
      </p:sp>
      <p:cxnSp>
        <p:nvCxnSpPr>
          <p:cNvPr id="8" name="직선 연결선 7">
            <a:extLst>
              <a:ext uri="{FF2B5EF4-FFF2-40B4-BE49-F238E27FC236}">
                <a16:creationId xmlns:a16="http://schemas.microsoft.com/office/drawing/2014/main" id="{966A3F01-793A-82FE-EB99-1F4C39F1C88B}"/>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C31B8E-DF1C-F460-5C30-3C27E19D0F76}"/>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22</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5" name="TextBox 4">
            <a:extLst>
              <a:ext uri="{FF2B5EF4-FFF2-40B4-BE49-F238E27FC236}">
                <a16:creationId xmlns:a16="http://schemas.microsoft.com/office/drawing/2014/main" id="{A2F6C44F-957E-D8E0-7BA6-2F39F011F4D8}"/>
              </a:ext>
            </a:extLst>
          </p:cNvPr>
          <p:cNvSpPr txBox="1"/>
          <p:nvPr/>
        </p:nvSpPr>
        <p:spPr>
          <a:xfrm>
            <a:off x="309739" y="1445501"/>
            <a:ext cx="8736070" cy="1815882"/>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이제 인공지능 모델에 대해 어느 정도 알았으니 무엇을 학습시켜야 할지 어느 정도 생각을 해볼 수 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이미지 같은 경우 회전</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밝기</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크기 등을 맞춰줘야 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 과정에서는 특성이 유지되어야 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어떤 수학적인 연산으로 특징을 얻어낼 수 있고 그것을 학습할 수 있는가</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1683635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E0C44-7C64-4A7E-2440-BC5088DE6A1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9EC215E-209D-7CB9-7A3A-79A7505B8359}"/>
              </a:ext>
            </a:extLst>
          </p:cNvPr>
          <p:cNvSpPr>
            <a:spLocks noGrp="1"/>
          </p:cNvSpPr>
          <p:nvPr>
            <p:ph type="ctrTitle"/>
          </p:nvPr>
        </p:nvSpPr>
        <p:spPr>
          <a:xfrm>
            <a:off x="377482" y="-270527"/>
            <a:ext cx="10815376" cy="1580679"/>
          </a:xfrm>
        </p:spPr>
        <p:txBody>
          <a:bodyPr>
            <a:normAutofit/>
          </a:bodyPr>
          <a:lstStyle/>
          <a:p>
            <a:pPr algn="l"/>
            <a:r>
              <a:rPr lang="en-US" altLang="ko-KR" sz="4400">
                <a:latin typeface="Pretendard ExtraBold" panose="02000903000000020004" pitchFamily="50" charset="-127"/>
                <a:ea typeface="Pretendard ExtraBold" panose="02000903000000020004" pitchFamily="50" charset="-127"/>
                <a:cs typeface="Pretendard ExtraBold" panose="02000903000000020004" pitchFamily="50" charset="-127"/>
              </a:rPr>
              <a:t>Chapter 4 : </a:t>
            </a:r>
            <a:r>
              <a:rPr lang="en-US" altLang="ko-KR" sz="4400">
                <a:solidFill>
                  <a:srgbClr val="339AF0"/>
                </a:solidFill>
                <a:latin typeface="Pretendard ExtraBold" panose="02000903000000020004" pitchFamily="50" charset="-127"/>
                <a:ea typeface="Pretendard ExtraBold" panose="02000903000000020004" pitchFamily="50" charset="-127"/>
                <a:cs typeface="Pretendard ExtraBold" panose="02000903000000020004" pitchFamily="50" charset="-127"/>
              </a:rPr>
              <a:t>API</a:t>
            </a:r>
            <a:r>
              <a:rPr lang="ko-KR" altLang="en-US" sz="4400">
                <a:latin typeface="Pretendard ExtraBold" panose="02000903000000020004" pitchFamily="50" charset="-127"/>
                <a:ea typeface="Pretendard ExtraBold" panose="02000903000000020004" pitchFamily="50" charset="-127"/>
                <a:cs typeface="Pretendard ExtraBold" panose="02000903000000020004" pitchFamily="50" charset="-127"/>
              </a:rPr>
              <a:t>의 사용</a:t>
            </a:r>
          </a:p>
        </p:txBody>
      </p:sp>
      <p:sp>
        <p:nvSpPr>
          <p:cNvPr id="3" name="부제목 2">
            <a:extLst>
              <a:ext uri="{FF2B5EF4-FFF2-40B4-BE49-F238E27FC236}">
                <a16:creationId xmlns:a16="http://schemas.microsoft.com/office/drawing/2014/main" id="{46BF2208-331D-77D6-1EC9-9FDC89F021B0}"/>
              </a:ext>
            </a:extLst>
          </p:cNvPr>
          <p:cNvSpPr>
            <a:spLocks noGrp="1"/>
          </p:cNvSpPr>
          <p:nvPr>
            <p:ph type="subTitle" idx="1"/>
          </p:nvPr>
        </p:nvSpPr>
        <p:spPr>
          <a:xfrm>
            <a:off x="5409428" y="1588265"/>
            <a:ext cx="6100690" cy="526392"/>
          </a:xfrm>
        </p:spPr>
        <p:txBody>
          <a:bodyPr>
            <a:normAutofit/>
          </a:bodyPr>
          <a:lstStyle/>
          <a:p>
            <a:r>
              <a:rPr lang="en-US" altLang="ko-KR" sz="1800"/>
              <a:t>By </a:t>
            </a:r>
            <a:r>
              <a:rPr lang="en-US" altLang="ko-KR" sz="1800" err="1"/>
              <a:t>Hichan</a:t>
            </a:r>
            <a:r>
              <a:rPr lang="en-US" altLang="ko-KR" sz="1800"/>
              <a:t> Shin</a:t>
            </a:r>
            <a:endParaRPr lang="ko-KR" altLang="en-US" sz="1800"/>
          </a:p>
        </p:txBody>
      </p:sp>
      <p:cxnSp>
        <p:nvCxnSpPr>
          <p:cNvPr id="11" name="직선 연결선 10">
            <a:extLst>
              <a:ext uri="{FF2B5EF4-FFF2-40B4-BE49-F238E27FC236}">
                <a16:creationId xmlns:a16="http://schemas.microsoft.com/office/drawing/2014/main" id="{4A33A169-AFFD-4388-5855-1146CDA9F0BF}"/>
              </a:ext>
            </a:extLst>
          </p:cNvPr>
          <p:cNvCxnSpPr>
            <a:cxnSpLocks/>
          </p:cNvCxnSpPr>
          <p:nvPr/>
        </p:nvCxnSpPr>
        <p:spPr>
          <a:xfrm>
            <a:off x="-122507" y="2114657"/>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0272A8-6FCC-E4EE-7029-2E51DEEB62F8}"/>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26</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cxnSp>
        <p:nvCxnSpPr>
          <p:cNvPr id="5" name="직선 연결선 4">
            <a:extLst>
              <a:ext uri="{FF2B5EF4-FFF2-40B4-BE49-F238E27FC236}">
                <a16:creationId xmlns:a16="http://schemas.microsoft.com/office/drawing/2014/main" id="{0FB22D7D-4B11-EB43-D490-098275F44FF1}"/>
              </a:ext>
            </a:extLst>
          </p:cNvPr>
          <p:cNvCxnSpPr>
            <a:cxnSpLocks/>
          </p:cNvCxnSpPr>
          <p:nvPr/>
        </p:nvCxnSpPr>
        <p:spPr>
          <a:xfrm>
            <a:off x="10305048" y="-60158"/>
            <a:ext cx="0" cy="7020426"/>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pic>
        <p:nvPicPr>
          <p:cNvPr id="4" name="Picture 2" descr="Edvard Bene on LinkedIn: #backend #frontend #api #development #developer  #project #it #meme">
            <a:extLst>
              <a:ext uri="{FF2B5EF4-FFF2-40B4-BE49-F238E27FC236}">
                <a16:creationId xmlns:a16="http://schemas.microsoft.com/office/drawing/2014/main" id="{4D42BCA2-135E-A8A6-C783-E83E5B3DB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5" r="3740"/>
          <a:stretch/>
        </p:blipFill>
        <p:spPr bwMode="auto">
          <a:xfrm>
            <a:off x="797800" y="2265271"/>
            <a:ext cx="3823296" cy="4544384"/>
          </a:xfrm>
          <a:prstGeom prst="roundRect">
            <a:avLst>
              <a:gd name="adj" fmla="val 8123"/>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67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C3770-A26F-09F6-04CB-87A439046C6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99C3E1B-870C-B1B6-8C7D-09671139E6DC}"/>
              </a:ext>
            </a:extLst>
          </p:cNvPr>
          <p:cNvSpPr>
            <a:spLocks noGrp="1"/>
          </p:cNvSpPr>
          <p:nvPr>
            <p:ph type="title"/>
          </p:nvPr>
        </p:nvSpPr>
        <p:spPr>
          <a:xfrm>
            <a:off x="219222" y="251972"/>
            <a:ext cx="10515600" cy="858129"/>
          </a:xfrm>
        </p:spPr>
        <p:txBody>
          <a:bodyPr>
            <a:normAutofit/>
          </a:bodyPr>
          <a:lstStyle/>
          <a:p>
            <a:r>
              <a:rPr lang="en-US" altLang="ko-KR" sz="3600"/>
              <a:t>API</a:t>
            </a:r>
            <a:endParaRPr lang="ko-KR" altLang="en-US" sz="3600"/>
          </a:p>
        </p:txBody>
      </p:sp>
      <p:cxnSp>
        <p:nvCxnSpPr>
          <p:cNvPr id="8" name="직선 연결선 7">
            <a:extLst>
              <a:ext uri="{FF2B5EF4-FFF2-40B4-BE49-F238E27FC236}">
                <a16:creationId xmlns:a16="http://schemas.microsoft.com/office/drawing/2014/main" id="{017310AF-7F18-9CD9-6906-38598D98FB29}"/>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226E30-A048-7E79-AAE0-BFEC7FB5F358}"/>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27</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8100A438-E685-6CCF-7463-CA2AA434B4AE}"/>
              </a:ext>
            </a:extLst>
          </p:cNvPr>
          <p:cNvSpPr txBox="1"/>
          <p:nvPr/>
        </p:nvSpPr>
        <p:spPr>
          <a:xfrm>
            <a:off x="348097" y="1477147"/>
            <a:ext cx="8857272" cy="1077218"/>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application</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사이 상호작용을 가능하게 해주는 인터페이스를 의미함</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모든 공개된 함수는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api</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이고 다 사용 방법을 찾아보면 나와있다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파이썬의 라이브러리같은 것도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api</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네이버 검색같은 경우 사용 방법이 좀 복잡한 함수 정도로 이해하면 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pic>
        <p:nvPicPr>
          <p:cNvPr id="4" name="그림 3">
            <a:extLst>
              <a:ext uri="{FF2B5EF4-FFF2-40B4-BE49-F238E27FC236}">
                <a16:creationId xmlns:a16="http://schemas.microsoft.com/office/drawing/2014/main" id="{EA8BFAC2-52E4-717A-A526-22821A2E81E2}"/>
              </a:ext>
            </a:extLst>
          </p:cNvPr>
          <p:cNvPicPr>
            <a:picLocks noChangeAspect="1"/>
          </p:cNvPicPr>
          <p:nvPr/>
        </p:nvPicPr>
        <p:blipFill>
          <a:blip r:embed="rId2"/>
          <a:stretch>
            <a:fillRect/>
          </a:stretch>
        </p:blipFill>
        <p:spPr>
          <a:xfrm>
            <a:off x="698844" y="2626598"/>
            <a:ext cx="4624161" cy="3906145"/>
          </a:xfrm>
          <a:prstGeom prst="roundRect">
            <a:avLst>
              <a:gd name="adj" fmla="val 1454"/>
            </a:avLst>
          </a:prstGeom>
        </p:spPr>
      </p:pic>
    </p:spTree>
    <p:extLst>
      <p:ext uri="{BB962C8B-B14F-4D97-AF65-F5344CB8AC3E}">
        <p14:creationId xmlns:p14="http://schemas.microsoft.com/office/powerpoint/2010/main" val="1209619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169B6-30DC-F941-BCEB-7C38E4E04E6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6BAC649-C71C-B5F3-82A6-1C2E99A5077E}"/>
              </a:ext>
            </a:extLst>
          </p:cNvPr>
          <p:cNvSpPr>
            <a:spLocks noGrp="1"/>
          </p:cNvSpPr>
          <p:nvPr>
            <p:ph type="title"/>
          </p:nvPr>
        </p:nvSpPr>
        <p:spPr>
          <a:xfrm>
            <a:off x="219222" y="251972"/>
            <a:ext cx="10515600" cy="858129"/>
          </a:xfrm>
        </p:spPr>
        <p:txBody>
          <a:bodyPr>
            <a:normAutofit/>
          </a:bodyPr>
          <a:lstStyle/>
          <a:p>
            <a:r>
              <a:rPr lang="en-US" altLang="ko-KR" sz="3600"/>
              <a:t>http </a:t>
            </a:r>
            <a:r>
              <a:rPr lang="ko-KR" altLang="en-US" sz="3600"/>
              <a:t>통신</a:t>
            </a:r>
          </a:p>
        </p:txBody>
      </p:sp>
      <p:cxnSp>
        <p:nvCxnSpPr>
          <p:cNvPr id="8" name="직선 연결선 7">
            <a:extLst>
              <a:ext uri="{FF2B5EF4-FFF2-40B4-BE49-F238E27FC236}">
                <a16:creationId xmlns:a16="http://schemas.microsoft.com/office/drawing/2014/main" id="{E41CDFA2-14CE-34C0-EBD4-E034339E963E}"/>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E8497AE-9FAC-5897-4C04-749109AEF005}"/>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28</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33F25303-762A-6057-9CCE-CABC75334441}"/>
              </a:ext>
            </a:extLst>
          </p:cNvPr>
          <p:cNvSpPr txBox="1"/>
          <p:nvPr/>
        </p:nvSpPr>
        <p:spPr>
          <a:xfrm>
            <a:off x="348097" y="1477147"/>
            <a:ext cx="8857272" cy="1077218"/>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http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요청으로 웹이 작동한다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http status :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hlinkClick r:id="rId2"/>
              </a:rPr>
              <a:t>https://http.cat</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웹서버와의 통신으로 작동하는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api</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는 대부분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http, https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요청을 사용한다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파이썬의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request, urllib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등을 이용하여 요청을 보낼 수 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get,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post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정도만 알아두면 된다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pic>
        <p:nvPicPr>
          <p:cNvPr id="1026" name="Picture 2" descr="OSI 7 계층이란?, OSI 7 계층을 나눈 이유">
            <a:extLst>
              <a:ext uri="{FF2B5EF4-FFF2-40B4-BE49-F238E27FC236}">
                <a16:creationId xmlns:a16="http://schemas.microsoft.com/office/drawing/2014/main" id="{D687A239-29EA-5B0C-B5DD-4BB83B1B6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75" y="2821069"/>
            <a:ext cx="6858000" cy="3457575"/>
          </a:xfrm>
          <a:prstGeom prst="roundRect">
            <a:avLst>
              <a:gd name="adj" fmla="val 832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95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86505-5614-A7EE-3AAD-2ACD2C595ED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2A7B4B1-5930-D9D2-4DE1-7B28DFB0BB42}"/>
              </a:ext>
            </a:extLst>
          </p:cNvPr>
          <p:cNvSpPr>
            <a:spLocks noGrp="1"/>
          </p:cNvSpPr>
          <p:nvPr>
            <p:ph type="title"/>
          </p:nvPr>
        </p:nvSpPr>
        <p:spPr>
          <a:xfrm>
            <a:off x="219222" y="251972"/>
            <a:ext cx="10515600" cy="858129"/>
          </a:xfrm>
        </p:spPr>
        <p:txBody>
          <a:bodyPr>
            <a:normAutofit/>
          </a:bodyPr>
          <a:lstStyle/>
          <a:p>
            <a:r>
              <a:rPr lang="en-US" altLang="ko-KR" sz="3600"/>
              <a:t>http </a:t>
            </a:r>
            <a:r>
              <a:rPr lang="ko-KR" altLang="en-US" sz="3600"/>
              <a:t>통신</a:t>
            </a:r>
          </a:p>
        </p:txBody>
      </p:sp>
      <p:cxnSp>
        <p:nvCxnSpPr>
          <p:cNvPr id="8" name="직선 연결선 7">
            <a:extLst>
              <a:ext uri="{FF2B5EF4-FFF2-40B4-BE49-F238E27FC236}">
                <a16:creationId xmlns:a16="http://schemas.microsoft.com/office/drawing/2014/main" id="{E7DDEDDE-8030-F622-FB25-32B6C0BD3953}"/>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74A4F8-E36A-5BA8-C712-EE85637AF0A3}"/>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29</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1B952AB7-9C55-A639-9E45-5748D125111F}"/>
              </a:ext>
            </a:extLst>
          </p:cNvPr>
          <p:cNvSpPr txBox="1"/>
          <p:nvPr/>
        </p:nvSpPr>
        <p:spPr>
          <a:xfrm>
            <a:off x="348097" y="1477147"/>
            <a:ext cx="8857272" cy="584775"/>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get : url(</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파라미터</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헤더</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쿠키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post : url(</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파라미터</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헤더</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쿠키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데이터</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4" name="그림 3">
            <a:extLst>
              <a:ext uri="{FF2B5EF4-FFF2-40B4-BE49-F238E27FC236}">
                <a16:creationId xmlns:a16="http://schemas.microsoft.com/office/drawing/2014/main" id="{DEE6E0A3-EDFD-82C2-B480-5B6B90D43460}"/>
              </a:ext>
            </a:extLst>
          </p:cNvPr>
          <p:cNvPicPr>
            <a:picLocks noChangeAspect="1"/>
          </p:cNvPicPr>
          <p:nvPr/>
        </p:nvPicPr>
        <p:blipFill>
          <a:blip r:embed="rId2"/>
          <a:stretch>
            <a:fillRect/>
          </a:stretch>
        </p:blipFill>
        <p:spPr>
          <a:xfrm>
            <a:off x="6095999" y="2174414"/>
            <a:ext cx="5623956" cy="4616079"/>
          </a:xfrm>
          <a:prstGeom prst="rect">
            <a:avLst/>
          </a:prstGeom>
        </p:spPr>
      </p:pic>
      <p:pic>
        <p:nvPicPr>
          <p:cNvPr id="6" name="그림 5">
            <a:extLst>
              <a:ext uri="{FF2B5EF4-FFF2-40B4-BE49-F238E27FC236}">
                <a16:creationId xmlns:a16="http://schemas.microsoft.com/office/drawing/2014/main" id="{0E114BC1-AD7F-C998-B5B3-8C078AF0114D}"/>
              </a:ext>
            </a:extLst>
          </p:cNvPr>
          <p:cNvPicPr>
            <a:picLocks noChangeAspect="1"/>
          </p:cNvPicPr>
          <p:nvPr/>
        </p:nvPicPr>
        <p:blipFill>
          <a:blip r:embed="rId3"/>
          <a:stretch>
            <a:fillRect/>
          </a:stretch>
        </p:blipFill>
        <p:spPr>
          <a:xfrm>
            <a:off x="322712" y="2174103"/>
            <a:ext cx="5424811" cy="4611478"/>
          </a:xfrm>
          <a:prstGeom prst="rect">
            <a:avLst/>
          </a:prstGeom>
        </p:spPr>
      </p:pic>
    </p:spTree>
    <p:extLst>
      <p:ext uri="{BB962C8B-B14F-4D97-AF65-F5344CB8AC3E}">
        <p14:creationId xmlns:p14="http://schemas.microsoft.com/office/powerpoint/2010/main" val="3013329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91C85-92B9-2F6C-550C-A74957D259B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C185CE0-0761-12E7-19BB-495DFEA76E88}"/>
              </a:ext>
            </a:extLst>
          </p:cNvPr>
          <p:cNvSpPr>
            <a:spLocks noGrp="1"/>
          </p:cNvSpPr>
          <p:nvPr>
            <p:ph type="title"/>
          </p:nvPr>
        </p:nvSpPr>
        <p:spPr>
          <a:xfrm>
            <a:off x="219222" y="251972"/>
            <a:ext cx="10515600" cy="858129"/>
          </a:xfrm>
        </p:spPr>
        <p:txBody>
          <a:bodyPr>
            <a:normAutofit/>
          </a:bodyPr>
          <a:lstStyle/>
          <a:p>
            <a:r>
              <a:rPr lang="en-US" altLang="ko-KR" sz="3600" err="1"/>
              <a:t>Github</a:t>
            </a:r>
            <a:endParaRPr lang="ko-KR" altLang="en-US" sz="3600"/>
          </a:p>
        </p:txBody>
      </p:sp>
      <p:cxnSp>
        <p:nvCxnSpPr>
          <p:cNvPr id="8" name="직선 연결선 7">
            <a:extLst>
              <a:ext uri="{FF2B5EF4-FFF2-40B4-BE49-F238E27FC236}">
                <a16:creationId xmlns:a16="http://schemas.microsoft.com/office/drawing/2014/main" id="{79F31A53-2B0D-5AF1-2DEB-D79E214FD649}"/>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1C8142-DEE0-6A2C-065D-6C576DC89193}"/>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3</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4" name="TextBox 3">
            <a:extLst>
              <a:ext uri="{FF2B5EF4-FFF2-40B4-BE49-F238E27FC236}">
                <a16:creationId xmlns:a16="http://schemas.microsoft.com/office/drawing/2014/main" id="{B70DD31F-A7A5-ED4F-79D0-58F50E2D3C25}"/>
              </a:ext>
            </a:extLst>
          </p:cNvPr>
          <p:cNvSpPr txBox="1"/>
          <p:nvPr/>
        </p:nvSpPr>
        <p:spPr>
          <a:xfrm>
            <a:off x="348097" y="1477147"/>
            <a:ext cx="8857272" cy="2693045"/>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VCS</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의 공유</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기여</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저장 등의 기능 제공</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여러 명이 같이 개발하고 코드를 전달하기 위한 것</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프로젝트</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프로젝트</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_</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최종</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프로젝트</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_</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진짜 최종</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9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여러 사람이 이런 파일을 가지고 있는 상황이 될 수도 있고</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다른 사람이 짠 거랑 충돌이 날 수도 있다</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Github</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에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푸시해두면</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쉽게 공유 가능</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같이 동시에 다른 부분을 작업하면서 합치는 것이 가능</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4" name="그림 13">
            <a:extLst>
              <a:ext uri="{FF2B5EF4-FFF2-40B4-BE49-F238E27FC236}">
                <a16:creationId xmlns:a16="http://schemas.microsoft.com/office/drawing/2014/main" id="{965AE725-6684-2597-D927-71E373A2C883}"/>
              </a:ext>
            </a:extLst>
          </p:cNvPr>
          <p:cNvPicPr>
            <a:picLocks noChangeAspect="1"/>
          </p:cNvPicPr>
          <p:nvPr/>
        </p:nvPicPr>
        <p:blipFill>
          <a:blip r:embed="rId2"/>
          <a:stretch>
            <a:fillRect/>
          </a:stretch>
        </p:blipFill>
        <p:spPr>
          <a:xfrm>
            <a:off x="426450" y="5188857"/>
            <a:ext cx="1669143" cy="1669143"/>
          </a:xfrm>
          <a:prstGeom prst="rect">
            <a:avLst/>
          </a:prstGeom>
        </p:spPr>
      </p:pic>
      <p:pic>
        <p:nvPicPr>
          <p:cNvPr id="15" name="그림 14">
            <a:extLst>
              <a:ext uri="{FF2B5EF4-FFF2-40B4-BE49-F238E27FC236}">
                <a16:creationId xmlns:a16="http://schemas.microsoft.com/office/drawing/2014/main" id="{040DD915-99E9-AA35-FE92-F27F2B2D56A6}"/>
              </a:ext>
            </a:extLst>
          </p:cNvPr>
          <p:cNvPicPr>
            <a:picLocks noChangeAspect="1"/>
          </p:cNvPicPr>
          <p:nvPr/>
        </p:nvPicPr>
        <p:blipFill>
          <a:blip r:embed="rId2"/>
          <a:stretch>
            <a:fillRect/>
          </a:stretch>
        </p:blipFill>
        <p:spPr>
          <a:xfrm>
            <a:off x="2296025" y="5188857"/>
            <a:ext cx="1669143" cy="1669143"/>
          </a:xfrm>
          <a:prstGeom prst="rect">
            <a:avLst/>
          </a:prstGeom>
        </p:spPr>
      </p:pic>
      <p:sp>
        <p:nvSpPr>
          <p:cNvPr id="17" name="사각형: 둥근 모서리 16">
            <a:extLst>
              <a:ext uri="{FF2B5EF4-FFF2-40B4-BE49-F238E27FC236}">
                <a16:creationId xmlns:a16="http://schemas.microsoft.com/office/drawing/2014/main" id="{36C19775-A5CF-EFE5-9D58-61CBBC62DBAD}"/>
              </a:ext>
            </a:extLst>
          </p:cNvPr>
          <p:cNvSpPr/>
          <p:nvPr/>
        </p:nvSpPr>
        <p:spPr>
          <a:xfrm>
            <a:off x="7873253" y="5380852"/>
            <a:ext cx="2664232" cy="1286647"/>
          </a:xfrm>
          <a:prstGeom prst="roundRect">
            <a:avLst/>
          </a:prstGeom>
          <a:solidFill>
            <a:srgbClr val="343A40"/>
          </a:solid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t>Project</a:t>
            </a:r>
            <a:r>
              <a:rPr lang="ko-KR" altLang="en-US" sz="1400"/>
              <a:t> </a:t>
            </a:r>
            <a:r>
              <a:rPr lang="en-US" altLang="ko-KR" sz="1400"/>
              <a:t>code</a:t>
            </a:r>
          </a:p>
          <a:p>
            <a:pPr algn="ctr"/>
            <a:r>
              <a:rPr lang="ko-KR" altLang="en-US" sz="1400"/>
              <a:t>자동으로 합쳐지고</a:t>
            </a:r>
            <a:endParaRPr lang="en-US" altLang="ko-KR" sz="1400"/>
          </a:p>
          <a:p>
            <a:pPr algn="ctr"/>
            <a:r>
              <a:rPr lang="ko-KR" altLang="en-US" sz="1400"/>
              <a:t>모든 팀원에게 공유된다</a:t>
            </a:r>
            <a:endParaRPr lang="en-US" altLang="ko-KR" sz="1400"/>
          </a:p>
        </p:txBody>
      </p:sp>
      <p:pic>
        <p:nvPicPr>
          <p:cNvPr id="18" name="그림 17">
            <a:extLst>
              <a:ext uri="{FF2B5EF4-FFF2-40B4-BE49-F238E27FC236}">
                <a16:creationId xmlns:a16="http://schemas.microsoft.com/office/drawing/2014/main" id="{DDDA6BFA-3C04-F888-CA48-E0B3F6F516AF}"/>
              </a:ext>
            </a:extLst>
          </p:cNvPr>
          <p:cNvPicPr>
            <a:picLocks noChangeAspect="1"/>
          </p:cNvPicPr>
          <p:nvPr/>
        </p:nvPicPr>
        <p:blipFill>
          <a:blip r:embed="rId2"/>
          <a:stretch>
            <a:fillRect/>
          </a:stretch>
        </p:blipFill>
        <p:spPr>
          <a:xfrm>
            <a:off x="4165600" y="5202144"/>
            <a:ext cx="1669143" cy="1669143"/>
          </a:xfrm>
          <a:prstGeom prst="rect">
            <a:avLst/>
          </a:prstGeom>
        </p:spPr>
      </p:pic>
      <p:cxnSp>
        <p:nvCxnSpPr>
          <p:cNvPr id="19" name="연결선: 꺾임 18">
            <a:extLst>
              <a:ext uri="{FF2B5EF4-FFF2-40B4-BE49-F238E27FC236}">
                <a16:creationId xmlns:a16="http://schemas.microsoft.com/office/drawing/2014/main" id="{38C00944-0976-9117-4EA8-916FA2138BCF}"/>
              </a:ext>
            </a:extLst>
          </p:cNvPr>
          <p:cNvCxnSpPr>
            <a:cxnSpLocks/>
            <a:stCxn id="14" idx="0"/>
            <a:endCxn id="17" idx="0"/>
          </p:cNvCxnSpPr>
          <p:nvPr/>
        </p:nvCxnSpPr>
        <p:spPr>
          <a:xfrm rot="16200000" flipH="1">
            <a:off x="5137197" y="1312681"/>
            <a:ext cx="191995" cy="7944347"/>
          </a:xfrm>
          <a:prstGeom prst="bentConnector3">
            <a:avLst>
              <a:gd name="adj1" fmla="val -327431"/>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9B278ECB-87AD-FD90-FF53-E727967B7EAC}"/>
              </a:ext>
            </a:extLst>
          </p:cNvPr>
          <p:cNvCxnSpPr>
            <a:cxnSpLocks/>
            <a:stCxn id="15" idx="0"/>
            <a:endCxn id="17" idx="0"/>
          </p:cNvCxnSpPr>
          <p:nvPr/>
        </p:nvCxnSpPr>
        <p:spPr>
          <a:xfrm rot="16200000" flipH="1">
            <a:off x="6071985" y="2247468"/>
            <a:ext cx="191995" cy="6074772"/>
          </a:xfrm>
          <a:prstGeom prst="bentConnector3">
            <a:avLst>
              <a:gd name="adj1" fmla="val -324124"/>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a16="http://schemas.microsoft.com/office/drawing/2014/main" id="{1A27265E-2A1B-C9BF-1FFA-42120D6D32A0}"/>
              </a:ext>
            </a:extLst>
          </p:cNvPr>
          <p:cNvCxnSpPr>
            <a:cxnSpLocks/>
            <a:stCxn id="18" idx="0"/>
            <a:endCxn id="17" idx="0"/>
          </p:cNvCxnSpPr>
          <p:nvPr/>
        </p:nvCxnSpPr>
        <p:spPr>
          <a:xfrm rot="16200000" flipH="1">
            <a:off x="7013416" y="3188900"/>
            <a:ext cx="178708" cy="4205197"/>
          </a:xfrm>
          <a:prstGeom prst="bentConnector3">
            <a:avLst>
              <a:gd name="adj1" fmla="val -351775"/>
            </a:avLst>
          </a:prstGeom>
          <a:ln w="44450">
            <a:solidFill>
              <a:srgbClr val="339A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065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091D6-0A68-51C1-8FF2-656254AF9D8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C2FAC2E-08E5-B4F3-B6AB-F42C42A0FC09}"/>
              </a:ext>
            </a:extLst>
          </p:cNvPr>
          <p:cNvSpPr>
            <a:spLocks noGrp="1"/>
          </p:cNvSpPr>
          <p:nvPr>
            <p:ph type="title"/>
          </p:nvPr>
        </p:nvSpPr>
        <p:spPr>
          <a:xfrm>
            <a:off x="219222" y="251972"/>
            <a:ext cx="10515600" cy="858129"/>
          </a:xfrm>
        </p:spPr>
        <p:txBody>
          <a:bodyPr>
            <a:normAutofit/>
          </a:bodyPr>
          <a:lstStyle/>
          <a:p>
            <a:r>
              <a:rPr lang="en-US" altLang="ko-KR" sz="3600"/>
              <a:t>Naver</a:t>
            </a:r>
            <a:r>
              <a:rPr lang="ko-KR" altLang="en-US" sz="3600"/>
              <a:t> </a:t>
            </a:r>
            <a:r>
              <a:rPr lang="en-US" altLang="ko-KR" sz="3600"/>
              <a:t>API</a:t>
            </a:r>
            <a:endParaRPr lang="ko-KR" altLang="en-US" sz="3600"/>
          </a:p>
        </p:txBody>
      </p:sp>
      <p:cxnSp>
        <p:nvCxnSpPr>
          <p:cNvPr id="8" name="직선 연결선 7">
            <a:extLst>
              <a:ext uri="{FF2B5EF4-FFF2-40B4-BE49-F238E27FC236}">
                <a16:creationId xmlns:a16="http://schemas.microsoft.com/office/drawing/2014/main" id="{E77DC928-279B-41E2-4CF2-3B12CE562E8D}"/>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EA72F0F-C0A0-7ABA-434F-D8CE32F6626B}"/>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30</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C819E5D2-513E-6E67-5327-30D3097B5E83}"/>
              </a:ext>
            </a:extLst>
          </p:cNvPr>
          <p:cNvSpPr txBox="1"/>
          <p:nvPr/>
        </p:nvSpPr>
        <p:spPr>
          <a:xfrm>
            <a:off x="348097" y="1477147"/>
            <a:ext cx="8857272" cy="830997"/>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hlinkClick r:id="rId2"/>
              </a:rPr>
              <a:t>https://developers.naver.com/docs/serviceapi/search/news/news.md#%EA%B2%80%EC%83%89-api-%EB%89%B4%EC%8A%A4-%EA%B2%80%EC%83%89-%EA%B5%AC%ED%98%84-%EC%98%88%EC%A0%9C</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pic>
        <p:nvPicPr>
          <p:cNvPr id="4" name="그림 3">
            <a:extLst>
              <a:ext uri="{FF2B5EF4-FFF2-40B4-BE49-F238E27FC236}">
                <a16:creationId xmlns:a16="http://schemas.microsoft.com/office/drawing/2014/main" id="{996393EE-9FC8-6AF1-3CAC-9CB843DB2CFA}"/>
              </a:ext>
            </a:extLst>
          </p:cNvPr>
          <p:cNvPicPr>
            <a:picLocks noChangeAspect="1"/>
          </p:cNvPicPr>
          <p:nvPr/>
        </p:nvPicPr>
        <p:blipFill>
          <a:blip r:embed="rId3"/>
          <a:stretch>
            <a:fillRect/>
          </a:stretch>
        </p:blipFill>
        <p:spPr>
          <a:xfrm>
            <a:off x="348097" y="2429906"/>
            <a:ext cx="8333928" cy="4176122"/>
          </a:xfrm>
          <a:prstGeom prst="rect">
            <a:avLst/>
          </a:prstGeom>
        </p:spPr>
      </p:pic>
    </p:spTree>
    <p:extLst>
      <p:ext uri="{BB962C8B-B14F-4D97-AF65-F5344CB8AC3E}">
        <p14:creationId xmlns:p14="http://schemas.microsoft.com/office/powerpoint/2010/main" val="2481546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17FF-9074-BA08-2FBF-965175EA863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8AE575F-7BEA-B308-95B2-9197FEDA74D7}"/>
              </a:ext>
            </a:extLst>
          </p:cNvPr>
          <p:cNvSpPr>
            <a:spLocks noGrp="1"/>
          </p:cNvSpPr>
          <p:nvPr>
            <p:ph type="title"/>
          </p:nvPr>
        </p:nvSpPr>
        <p:spPr>
          <a:xfrm>
            <a:off x="219222" y="251972"/>
            <a:ext cx="10515600" cy="858129"/>
          </a:xfrm>
        </p:spPr>
        <p:txBody>
          <a:bodyPr>
            <a:normAutofit/>
          </a:bodyPr>
          <a:lstStyle/>
          <a:p>
            <a:r>
              <a:rPr lang="en-US" altLang="ko-KR" sz="3600"/>
              <a:t>Naver</a:t>
            </a:r>
            <a:r>
              <a:rPr lang="ko-KR" altLang="en-US" sz="3600"/>
              <a:t> </a:t>
            </a:r>
            <a:r>
              <a:rPr lang="en-US" altLang="ko-KR" sz="3600"/>
              <a:t>API</a:t>
            </a:r>
            <a:endParaRPr lang="ko-KR" altLang="en-US" sz="3600"/>
          </a:p>
        </p:txBody>
      </p:sp>
      <p:cxnSp>
        <p:nvCxnSpPr>
          <p:cNvPr id="8" name="직선 연결선 7">
            <a:extLst>
              <a:ext uri="{FF2B5EF4-FFF2-40B4-BE49-F238E27FC236}">
                <a16:creationId xmlns:a16="http://schemas.microsoft.com/office/drawing/2014/main" id="{AD960C20-828E-95F8-CA76-37A169CE4A57}"/>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3EDB60-22D9-B757-4D8C-B8F9A2E2A5E6}"/>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31</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F3063CD2-24AA-CE17-C49D-4A1DE5FADB5B}"/>
              </a:ext>
            </a:extLst>
          </p:cNvPr>
          <p:cNvSpPr txBox="1"/>
          <p:nvPr/>
        </p:nvSpPr>
        <p:spPr>
          <a:xfrm>
            <a:off x="348096" y="1477147"/>
            <a:ext cx="11134067" cy="338554"/>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hlinkClick r:id="rId2"/>
              </a:rPr>
              <a:t>https://github.com/naver/naver-openapi-guide/blob/master/sample/python/APIExamSearchBlog.py</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pic>
        <p:nvPicPr>
          <p:cNvPr id="5" name="그림 4">
            <a:extLst>
              <a:ext uri="{FF2B5EF4-FFF2-40B4-BE49-F238E27FC236}">
                <a16:creationId xmlns:a16="http://schemas.microsoft.com/office/drawing/2014/main" id="{9D1A4802-5A71-D867-1967-334603722284}"/>
              </a:ext>
            </a:extLst>
          </p:cNvPr>
          <p:cNvPicPr>
            <a:picLocks noChangeAspect="1"/>
          </p:cNvPicPr>
          <p:nvPr/>
        </p:nvPicPr>
        <p:blipFill>
          <a:blip r:embed="rId3"/>
          <a:stretch>
            <a:fillRect/>
          </a:stretch>
        </p:blipFill>
        <p:spPr>
          <a:xfrm>
            <a:off x="544479" y="2028492"/>
            <a:ext cx="7548742" cy="4033621"/>
          </a:xfrm>
          <a:prstGeom prst="rect">
            <a:avLst/>
          </a:prstGeom>
        </p:spPr>
      </p:pic>
    </p:spTree>
    <p:extLst>
      <p:ext uri="{BB962C8B-B14F-4D97-AF65-F5344CB8AC3E}">
        <p14:creationId xmlns:p14="http://schemas.microsoft.com/office/powerpoint/2010/main" val="2690249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F0CF1-01A4-445E-F86E-41A8CE81EE9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F9DD1D7-934F-5FD2-E997-763A18E6AFB2}"/>
              </a:ext>
            </a:extLst>
          </p:cNvPr>
          <p:cNvSpPr>
            <a:spLocks noGrp="1"/>
          </p:cNvSpPr>
          <p:nvPr>
            <p:ph type="title"/>
          </p:nvPr>
        </p:nvSpPr>
        <p:spPr>
          <a:xfrm>
            <a:off x="219222" y="251972"/>
            <a:ext cx="10515600" cy="858129"/>
          </a:xfrm>
        </p:spPr>
        <p:txBody>
          <a:bodyPr>
            <a:normAutofit/>
          </a:bodyPr>
          <a:lstStyle/>
          <a:p>
            <a:r>
              <a:rPr lang="en-US" altLang="ko-KR" sz="3600"/>
              <a:t>Google</a:t>
            </a:r>
            <a:r>
              <a:rPr lang="ko-KR" altLang="en-US" sz="3600"/>
              <a:t> </a:t>
            </a:r>
            <a:r>
              <a:rPr lang="en-US" altLang="ko-KR" sz="3600"/>
              <a:t>API, OpenAI API</a:t>
            </a:r>
            <a:endParaRPr lang="ko-KR" altLang="en-US" sz="3600"/>
          </a:p>
        </p:txBody>
      </p:sp>
      <p:cxnSp>
        <p:nvCxnSpPr>
          <p:cNvPr id="8" name="직선 연결선 7">
            <a:extLst>
              <a:ext uri="{FF2B5EF4-FFF2-40B4-BE49-F238E27FC236}">
                <a16:creationId xmlns:a16="http://schemas.microsoft.com/office/drawing/2014/main" id="{D8DF3BD9-EED7-F5C6-C6D8-D352A91AFDA5}"/>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16FA2D-B5C3-5E6F-2FE2-68A5BB05C41A}"/>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32</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6E4B4119-049C-DC9D-17BE-461F215E99DB}"/>
              </a:ext>
            </a:extLst>
          </p:cNvPr>
          <p:cNvSpPr txBox="1"/>
          <p:nvPr/>
        </p:nvSpPr>
        <p:spPr>
          <a:xfrm>
            <a:off x="348096" y="1477147"/>
            <a:ext cx="11134067" cy="338554"/>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hlinkClick r:id="rId2"/>
              </a:rPr>
              <a:t>https://developers.google.com/custom-search/v1/overview?hl=ko</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spTree>
    <p:extLst>
      <p:ext uri="{BB962C8B-B14F-4D97-AF65-F5344CB8AC3E}">
        <p14:creationId xmlns:p14="http://schemas.microsoft.com/office/powerpoint/2010/main" val="218703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13A8E-66A7-7D01-A5F9-ED5D82DB032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413D3A3-5FC1-3C61-2C12-2FB184812A4D}"/>
              </a:ext>
            </a:extLst>
          </p:cNvPr>
          <p:cNvSpPr>
            <a:spLocks noGrp="1"/>
          </p:cNvSpPr>
          <p:nvPr>
            <p:ph type="title"/>
          </p:nvPr>
        </p:nvSpPr>
        <p:spPr>
          <a:xfrm>
            <a:off x="219222" y="251972"/>
            <a:ext cx="10515600" cy="858129"/>
          </a:xfrm>
        </p:spPr>
        <p:txBody>
          <a:bodyPr>
            <a:normAutofit/>
          </a:bodyPr>
          <a:lstStyle/>
          <a:p>
            <a:r>
              <a:rPr lang="en-US" altLang="ko-KR" sz="3600" err="1"/>
              <a:t>Github</a:t>
            </a:r>
            <a:r>
              <a:rPr lang="en-US" altLang="ko-KR" sz="3600"/>
              <a:t> Copilot</a:t>
            </a:r>
            <a:endParaRPr lang="ko-KR" altLang="en-US" sz="3600"/>
          </a:p>
        </p:txBody>
      </p:sp>
      <p:cxnSp>
        <p:nvCxnSpPr>
          <p:cNvPr id="8" name="직선 연결선 7">
            <a:extLst>
              <a:ext uri="{FF2B5EF4-FFF2-40B4-BE49-F238E27FC236}">
                <a16:creationId xmlns:a16="http://schemas.microsoft.com/office/drawing/2014/main" id="{D07D7C30-9127-C699-4139-9A821F6FEC12}"/>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5101AEA-5351-E09B-1789-F47C056F6FB2}"/>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4</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291BBEDD-42F7-BF93-C1B6-8B20DCBD3E37}"/>
              </a:ext>
            </a:extLst>
          </p:cNvPr>
          <p:cNvSpPr txBox="1"/>
          <p:nvPr/>
        </p:nvSpPr>
        <p:spPr>
          <a:xfrm>
            <a:off x="366508" y="1559035"/>
            <a:ext cx="11311142" cy="2062103"/>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요즘 코딩하는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ai</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는 이미 많아서 딱히 장점은 없어요</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Cursor</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라고 기본으로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ai</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가 들어있는 코드 에디터도 있고 최근에는 </a:t>
            </a:r>
            <a:r>
              <a:rPr lang="en-US" altLang="ko-KR"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chatgpt</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o3</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도 나와서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AGI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시작이라고 하고</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편한 기능들이 있다고 할만한 것도 </a:t>
            </a:r>
            <a:r>
              <a:rPr lang="ko-KR" altLang="en-US"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없는게</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대부분 </a:t>
            </a:r>
            <a:r>
              <a:rPr lang="en-US" altLang="ko-KR"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api</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가지고 작동하는 거라 모든 모델이 똑같아요</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AI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모델들의 코딩 벤치마크를 확인해보는 것이 거의 유일한 비교 방법입니다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근데 이것도 그리 확실하지는 않아요</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일반 사용자를 고려하지 않은 이상적인 환경에서의 성능입니다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err="1">
                <a:solidFill>
                  <a:srgbClr val="CED4DA"/>
                </a:solidFill>
                <a:latin typeface="Pretendard" panose="02000503000000020004" pitchFamily="50" charset="-127"/>
                <a:ea typeface="Pretendard" panose="02000503000000020004" pitchFamily="50" charset="-127"/>
                <a:cs typeface="Pretendard" panose="02000503000000020004" pitchFamily="50" charset="-127"/>
              </a:rPr>
              <a:t>Github</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copilot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은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gpt-3</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을 기반으로 발전시킨 모델이라고 하는데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gpt-4,</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o1, o3, gemini, claude 3.5 sonnet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이런 것도 많습니다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pic>
        <p:nvPicPr>
          <p:cNvPr id="11" name="그림 10">
            <a:extLst>
              <a:ext uri="{FF2B5EF4-FFF2-40B4-BE49-F238E27FC236}">
                <a16:creationId xmlns:a16="http://schemas.microsoft.com/office/drawing/2014/main" id="{65593FD9-5675-B094-8725-83A957F006A2}"/>
              </a:ext>
            </a:extLst>
          </p:cNvPr>
          <p:cNvPicPr>
            <a:picLocks noChangeAspect="1"/>
          </p:cNvPicPr>
          <p:nvPr/>
        </p:nvPicPr>
        <p:blipFill>
          <a:blip r:embed="rId2"/>
          <a:stretch>
            <a:fillRect/>
          </a:stretch>
        </p:blipFill>
        <p:spPr>
          <a:xfrm>
            <a:off x="366508" y="3773457"/>
            <a:ext cx="5903913" cy="3051016"/>
          </a:xfrm>
          <a:prstGeom prst="roundRect">
            <a:avLst>
              <a:gd name="adj" fmla="val 7926"/>
            </a:avLst>
          </a:prstGeom>
        </p:spPr>
      </p:pic>
      <p:sp>
        <p:nvSpPr>
          <p:cNvPr id="13" name="TextBox 12">
            <a:extLst>
              <a:ext uri="{FF2B5EF4-FFF2-40B4-BE49-F238E27FC236}">
                <a16:creationId xmlns:a16="http://schemas.microsoft.com/office/drawing/2014/main" id="{007A673C-E258-3602-19DD-EDE8DDBCA59F}"/>
              </a:ext>
            </a:extLst>
          </p:cNvPr>
          <p:cNvSpPr txBox="1"/>
          <p:nvPr/>
        </p:nvSpPr>
        <p:spPr>
          <a:xfrm>
            <a:off x="6346621" y="4013326"/>
            <a:ext cx="4763653" cy="584775"/>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최근에는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AGI</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의 시작이라는 평가가 있는</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Openai o3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모델도 나왔습니다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spTree>
    <p:extLst>
      <p:ext uri="{BB962C8B-B14F-4D97-AF65-F5344CB8AC3E}">
        <p14:creationId xmlns:p14="http://schemas.microsoft.com/office/powerpoint/2010/main" val="252508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28B38-5D5E-4137-5CE2-D739D0E2F26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1AA3A8-73DC-F529-C822-45B8966DDF22}"/>
              </a:ext>
            </a:extLst>
          </p:cNvPr>
          <p:cNvSpPr>
            <a:spLocks noGrp="1"/>
          </p:cNvSpPr>
          <p:nvPr>
            <p:ph type="title"/>
          </p:nvPr>
        </p:nvSpPr>
        <p:spPr>
          <a:xfrm>
            <a:off x="219222" y="251972"/>
            <a:ext cx="10515600" cy="858129"/>
          </a:xfrm>
        </p:spPr>
        <p:txBody>
          <a:bodyPr>
            <a:normAutofit/>
          </a:bodyPr>
          <a:lstStyle/>
          <a:p>
            <a:r>
              <a:rPr lang="en-US" altLang="ko-KR" sz="3600"/>
              <a:t>git </a:t>
            </a:r>
            <a:r>
              <a:rPr lang="ko-KR" altLang="en-US" sz="3600"/>
              <a:t>명령어</a:t>
            </a:r>
          </a:p>
        </p:txBody>
      </p:sp>
      <p:cxnSp>
        <p:nvCxnSpPr>
          <p:cNvPr id="8" name="직선 연결선 7">
            <a:extLst>
              <a:ext uri="{FF2B5EF4-FFF2-40B4-BE49-F238E27FC236}">
                <a16:creationId xmlns:a16="http://schemas.microsoft.com/office/drawing/2014/main" id="{AA3343CE-C1D3-6F36-92AA-BB06AE58BB61}"/>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1D1136-2FA4-B01A-DDA1-AE512D27AF77}"/>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6</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4" name="TextBox 3">
            <a:extLst>
              <a:ext uri="{FF2B5EF4-FFF2-40B4-BE49-F238E27FC236}">
                <a16:creationId xmlns:a16="http://schemas.microsoft.com/office/drawing/2014/main" id="{C432676E-0985-13B6-8093-560C3D6C9C67}"/>
              </a:ext>
            </a:extLst>
          </p:cNvPr>
          <p:cNvSpPr txBox="1"/>
          <p:nvPr/>
        </p:nvSpPr>
        <p:spPr>
          <a:xfrm>
            <a:off x="609600" y="1581625"/>
            <a:ext cx="8857272" cy="1815882"/>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clone :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원격 저장소</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레포지토리</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를 로컬로 복제</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status :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현재 상태 출력</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init : .git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생성</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add : git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으로 파일 기록 시작</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remote :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원격 저장소에 연결</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commit :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파일의 변경을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git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에 등록</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push :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원격 저장소에 커밋 올리기</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pull</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원격 저장소에서 커밋 받기</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074" name="Picture 2" descr="비개발자를 위한) GitHub의 역사와 기능 | 요즘IT">
            <a:extLst>
              <a:ext uri="{FF2B5EF4-FFF2-40B4-BE49-F238E27FC236}">
                <a16:creationId xmlns:a16="http://schemas.microsoft.com/office/drawing/2014/main" id="{8803E9EF-FE15-5147-AEF9-FCCEC4472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82" y="3655784"/>
            <a:ext cx="5835650" cy="3063716"/>
          </a:xfrm>
          <a:prstGeom prst="roundRect">
            <a:avLst>
              <a:gd name="adj" fmla="val 13144"/>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91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7D67E-E20E-10A3-AF7C-E76AB8A3147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8115786-2153-4ED2-8C4A-EF6BE33973B5}"/>
              </a:ext>
            </a:extLst>
          </p:cNvPr>
          <p:cNvSpPr>
            <a:spLocks noGrp="1"/>
          </p:cNvSpPr>
          <p:nvPr>
            <p:ph type="title"/>
          </p:nvPr>
        </p:nvSpPr>
        <p:spPr>
          <a:xfrm>
            <a:off x="219222" y="251972"/>
            <a:ext cx="10515600" cy="858129"/>
          </a:xfrm>
        </p:spPr>
        <p:txBody>
          <a:bodyPr>
            <a:normAutofit/>
          </a:bodyPr>
          <a:lstStyle/>
          <a:p>
            <a:r>
              <a:rPr lang="en-US" altLang="ko-KR" sz="3600"/>
              <a:t>Github </a:t>
            </a:r>
            <a:r>
              <a:rPr lang="ko-KR" altLang="en-US" sz="3600"/>
              <a:t>실습</a:t>
            </a:r>
          </a:p>
        </p:txBody>
      </p:sp>
      <p:cxnSp>
        <p:nvCxnSpPr>
          <p:cNvPr id="8" name="직선 연결선 7">
            <a:extLst>
              <a:ext uri="{FF2B5EF4-FFF2-40B4-BE49-F238E27FC236}">
                <a16:creationId xmlns:a16="http://schemas.microsoft.com/office/drawing/2014/main" id="{C1861806-B351-1756-E70D-E9D7267C09D7}"/>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7BCB93-143B-FDD2-8144-924D4CF97B8E}"/>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5</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4" name="TextBox 3">
            <a:extLst>
              <a:ext uri="{FF2B5EF4-FFF2-40B4-BE49-F238E27FC236}">
                <a16:creationId xmlns:a16="http://schemas.microsoft.com/office/drawing/2014/main" id="{1EA8A56C-6302-3ABE-616C-79198B15598B}"/>
              </a:ext>
            </a:extLst>
          </p:cNvPr>
          <p:cNvSpPr txBox="1"/>
          <p:nvPr/>
        </p:nvSpPr>
        <p:spPr>
          <a:xfrm>
            <a:off x="609600" y="1581625"/>
            <a:ext cx="8857272" cy="1077218"/>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깃허브 계정 만들기</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레포지토리 만들기</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initial</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commit,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push</a:t>
            </a: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fork, clone, pull request</a:t>
            </a:r>
          </a:p>
        </p:txBody>
      </p:sp>
      <p:pic>
        <p:nvPicPr>
          <p:cNvPr id="3074" name="Picture 2" descr="비개발자를 위한) GitHub의 역사와 기능 | 요즘IT">
            <a:extLst>
              <a:ext uri="{FF2B5EF4-FFF2-40B4-BE49-F238E27FC236}">
                <a16:creationId xmlns:a16="http://schemas.microsoft.com/office/drawing/2014/main" id="{4ABD575E-A5F2-361D-1A84-712B63AF5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73559"/>
            <a:ext cx="5835650" cy="3063716"/>
          </a:xfrm>
          <a:prstGeom prst="roundRect">
            <a:avLst>
              <a:gd name="adj" fmla="val 13144"/>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303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1343-B436-C95B-1E1C-1AA74C8E4FD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1FF5FE5-4D6B-2BF3-FD45-40D07EEA5B35}"/>
              </a:ext>
            </a:extLst>
          </p:cNvPr>
          <p:cNvSpPr>
            <a:spLocks noGrp="1"/>
          </p:cNvSpPr>
          <p:nvPr>
            <p:ph type="ctrTitle"/>
          </p:nvPr>
        </p:nvSpPr>
        <p:spPr>
          <a:xfrm>
            <a:off x="377482" y="-270527"/>
            <a:ext cx="10815376" cy="1580679"/>
          </a:xfrm>
        </p:spPr>
        <p:txBody>
          <a:bodyPr>
            <a:normAutofit/>
          </a:bodyPr>
          <a:lstStyle/>
          <a:p>
            <a:pPr algn="l"/>
            <a:r>
              <a:rPr lang="en-US" altLang="ko-KR" sz="4400">
                <a:latin typeface="Pretendard ExtraBold" panose="02000903000000020004" pitchFamily="50" charset="-127"/>
                <a:ea typeface="Pretendard ExtraBold" panose="02000903000000020004" pitchFamily="50" charset="-127"/>
                <a:cs typeface="Pretendard ExtraBold" panose="02000903000000020004" pitchFamily="50" charset="-127"/>
              </a:rPr>
              <a:t>Chapter 2 : Python</a:t>
            </a:r>
            <a:endParaRPr lang="ko-KR" altLang="en-US" sz="440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3" name="부제목 2">
            <a:extLst>
              <a:ext uri="{FF2B5EF4-FFF2-40B4-BE49-F238E27FC236}">
                <a16:creationId xmlns:a16="http://schemas.microsoft.com/office/drawing/2014/main" id="{0EA5F431-F8E0-4097-86F3-064680BA093D}"/>
              </a:ext>
            </a:extLst>
          </p:cNvPr>
          <p:cNvSpPr>
            <a:spLocks noGrp="1"/>
          </p:cNvSpPr>
          <p:nvPr>
            <p:ph type="subTitle" idx="1"/>
          </p:nvPr>
        </p:nvSpPr>
        <p:spPr>
          <a:xfrm>
            <a:off x="5409428" y="1588265"/>
            <a:ext cx="6100690" cy="526392"/>
          </a:xfrm>
        </p:spPr>
        <p:txBody>
          <a:bodyPr>
            <a:normAutofit/>
          </a:bodyPr>
          <a:lstStyle/>
          <a:p>
            <a:r>
              <a:rPr lang="en-US" altLang="ko-KR" sz="1800"/>
              <a:t>By </a:t>
            </a:r>
            <a:r>
              <a:rPr lang="en-US" altLang="ko-KR" sz="1800" err="1"/>
              <a:t>Hichan</a:t>
            </a:r>
            <a:r>
              <a:rPr lang="en-US" altLang="ko-KR" sz="1800"/>
              <a:t> Shin</a:t>
            </a:r>
            <a:endParaRPr lang="ko-KR" altLang="en-US" sz="1800"/>
          </a:p>
        </p:txBody>
      </p:sp>
      <p:cxnSp>
        <p:nvCxnSpPr>
          <p:cNvPr id="11" name="직선 연결선 10">
            <a:extLst>
              <a:ext uri="{FF2B5EF4-FFF2-40B4-BE49-F238E27FC236}">
                <a16:creationId xmlns:a16="http://schemas.microsoft.com/office/drawing/2014/main" id="{2CC51665-0CAC-A8BB-11FA-433CE814F17F}"/>
              </a:ext>
            </a:extLst>
          </p:cNvPr>
          <p:cNvCxnSpPr>
            <a:cxnSpLocks/>
          </p:cNvCxnSpPr>
          <p:nvPr/>
        </p:nvCxnSpPr>
        <p:spPr>
          <a:xfrm>
            <a:off x="-122507" y="2114657"/>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8BC6E74-1146-7888-BE0E-6A9F623FE845}"/>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8</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cxnSp>
        <p:nvCxnSpPr>
          <p:cNvPr id="5" name="직선 연결선 4">
            <a:extLst>
              <a:ext uri="{FF2B5EF4-FFF2-40B4-BE49-F238E27FC236}">
                <a16:creationId xmlns:a16="http://schemas.microsoft.com/office/drawing/2014/main" id="{C98E3394-398C-6869-C8E4-249B8A2F11EF}"/>
              </a:ext>
            </a:extLst>
          </p:cNvPr>
          <p:cNvCxnSpPr>
            <a:cxnSpLocks/>
          </p:cNvCxnSpPr>
          <p:nvPr/>
        </p:nvCxnSpPr>
        <p:spPr>
          <a:xfrm>
            <a:off x="10305048" y="-60158"/>
            <a:ext cx="0" cy="7020426"/>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B104180E-E841-9C34-22B0-F0D5970B0DA6}"/>
              </a:ext>
            </a:extLst>
          </p:cNvPr>
          <p:cNvPicPr>
            <a:picLocks noChangeAspect="1"/>
          </p:cNvPicPr>
          <p:nvPr/>
        </p:nvPicPr>
        <p:blipFill>
          <a:blip r:embed="rId2"/>
          <a:stretch>
            <a:fillRect/>
          </a:stretch>
        </p:blipFill>
        <p:spPr>
          <a:xfrm>
            <a:off x="775390" y="2786158"/>
            <a:ext cx="5183173" cy="3185100"/>
          </a:xfrm>
          <a:prstGeom prst="rect">
            <a:avLst/>
          </a:prstGeom>
        </p:spPr>
      </p:pic>
      <p:sp>
        <p:nvSpPr>
          <p:cNvPr id="7" name="타원 6">
            <a:extLst>
              <a:ext uri="{FF2B5EF4-FFF2-40B4-BE49-F238E27FC236}">
                <a16:creationId xmlns:a16="http://schemas.microsoft.com/office/drawing/2014/main" id="{F83D5F17-CE8C-E290-27F5-97451575A917}"/>
              </a:ext>
            </a:extLst>
          </p:cNvPr>
          <p:cNvSpPr/>
          <p:nvPr/>
        </p:nvSpPr>
        <p:spPr>
          <a:xfrm>
            <a:off x="2107007" y="5673644"/>
            <a:ext cx="386625" cy="297614"/>
          </a:xfrm>
          <a:prstGeom prst="ellipse">
            <a:avLst/>
          </a:prstGeom>
          <a:noFill/>
          <a:ln w="44450">
            <a:solidFill>
              <a:srgbClr val="339A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CA51367-27CE-2B63-61CD-588C183AD5CD}"/>
              </a:ext>
            </a:extLst>
          </p:cNvPr>
          <p:cNvSpPr txBox="1"/>
          <p:nvPr/>
        </p:nvSpPr>
        <p:spPr>
          <a:xfrm>
            <a:off x="1564763" y="5970899"/>
            <a:ext cx="6122794" cy="584775"/>
          </a:xfrm>
          <a:prstGeom prst="rect">
            <a:avLst/>
          </a:prstGeom>
          <a:noFill/>
        </p:spPr>
        <p:txBody>
          <a:bodyPr wrap="square" rtlCol="0">
            <a:spAutoFit/>
          </a:bodyPr>
          <a:lstStyle/>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Add python to PATH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체크해주세요</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파이썬 실행파일을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python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명령어로 불러올 수 있게 됩니다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spTree>
    <p:extLst>
      <p:ext uri="{BB962C8B-B14F-4D97-AF65-F5344CB8AC3E}">
        <p14:creationId xmlns:p14="http://schemas.microsoft.com/office/powerpoint/2010/main" val="362929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BC722-87D7-602B-024E-834DE369F44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4B4C2D2-F2C2-17EE-C56E-A0E765DCF076}"/>
              </a:ext>
            </a:extLst>
          </p:cNvPr>
          <p:cNvSpPr>
            <a:spLocks noGrp="1"/>
          </p:cNvSpPr>
          <p:nvPr>
            <p:ph type="title"/>
          </p:nvPr>
        </p:nvSpPr>
        <p:spPr>
          <a:xfrm>
            <a:off x="219222" y="251972"/>
            <a:ext cx="10515600" cy="858129"/>
          </a:xfrm>
        </p:spPr>
        <p:txBody>
          <a:bodyPr>
            <a:normAutofit/>
          </a:bodyPr>
          <a:lstStyle/>
          <a:p>
            <a:r>
              <a:rPr lang="en-US" altLang="ko-KR" sz="3600"/>
              <a:t>Python</a:t>
            </a:r>
            <a:endParaRPr lang="ko-KR" altLang="en-US" sz="3600"/>
          </a:p>
        </p:txBody>
      </p:sp>
      <p:cxnSp>
        <p:nvCxnSpPr>
          <p:cNvPr id="8" name="직선 연결선 7">
            <a:extLst>
              <a:ext uri="{FF2B5EF4-FFF2-40B4-BE49-F238E27FC236}">
                <a16:creationId xmlns:a16="http://schemas.microsoft.com/office/drawing/2014/main" id="{7C55A5F6-4F89-4C50-2EFF-63EDE5EB405C}"/>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F2D3FCC-9F8D-C4FA-C01B-F4FED27ABF02}"/>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9</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8A04FBF5-0BD6-9315-9607-78A22B389F94}"/>
              </a:ext>
            </a:extLst>
          </p:cNvPr>
          <p:cNvSpPr txBox="1"/>
          <p:nvPr/>
        </p:nvSpPr>
        <p:spPr>
          <a:xfrm>
            <a:off x="348097" y="1477147"/>
            <a:ext cx="8857272" cy="584775"/>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일단 코드를 짜려면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IDE</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나</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코드 에디터가 있으면 편합니다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그냥 간단하게 쓰려면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vscode</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가 좋아요</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028" name="Picture 4" descr="문서 편집기] VSCode 추천 플러그인 10가지">
            <a:extLst>
              <a:ext uri="{FF2B5EF4-FFF2-40B4-BE49-F238E27FC236}">
                <a16:creationId xmlns:a16="http://schemas.microsoft.com/office/drawing/2014/main" id="{1DD0B0E4-F820-0503-455B-2FD75E5B6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486" y="2365510"/>
            <a:ext cx="2529114" cy="2529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033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1C28D-379B-FDEA-0A4C-60F153DD5B5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5AEFC44-2829-23C9-B157-1BE6E80F5899}"/>
              </a:ext>
            </a:extLst>
          </p:cNvPr>
          <p:cNvSpPr>
            <a:spLocks noGrp="1"/>
          </p:cNvSpPr>
          <p:nvPr>
            <p:ph type="title"/>
          </p:nvPr>
        </p:nvSpPr>
        <p:spPr>
          <a:xfrm>
            <a:off x="219222" y="251972"/>
            <a:ext cx="10515600" cy="858129"/>
          </a:xfrm>
        </p:spPr>
        <p:txBody>
          <a:bodyPr>
            <a:normAutofit/>
          </a:bodyPr>
          <a:lstStyle/>
          <a:p>
            <a:r>
              <a:rPr lang="ko-KR" altLang="en-US" sz="3600"/>
              <a:t>데이터 분석</a:t>
            </a:r>
          </a:p>
        </p:txBody>
      </p:sp>
      <p:cxnSp>
        <p:nvCxnSpPr>
          <p:cNvPr id="8" name="직선 연결선 7">
            <a:extLst>
              <a:ext uri="{FF2B5EF4-FFF2-40B4-BE49-F238E27FC236}">
                <a16:creationId xmlns:a16="http://schemas.microsoft.com/office/drawing/2014/main" id="{43873CEF-9BE0-1C43-F042-DE59FFF52305}"/>
              </a:ext>
            </a:extLst>
          </p:cNvPr>
          <p:cNvCxnSpPr>
            <a:cxnSpLocks/>
          </p:cNvCxnSpPr>
          <p:nvPr/>
        </p:nvCxnSpPr>
        <p:spPr>
          <a:xfrm>
            <a:off x="-122507" y="1166909"/>
            <a:ext cx="12437013" cy="0"/>
          </a:xfrm>
          <a:prstGeom prst="line">
            <a:avLst/>
          </a:prstGeom>
          <a:ln w="25400">
            <a:solidFill>
              <a:srgbClr val="339AF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67670B-CFB3-F410-A614-D962085CC63E}"/>
              </a:ext>
            </a:extLst>
          </p:cNvPr>
          <p:cNvSpPr txBox="1"/>
          <p:nvPr/>
        </p:nvSpPr>
        <p:spPr>
          <a:xfrm>
            <a:off x="10649243" y="6581001"/>
            <a:ext cx="1542757" cy="276999"/>
          </a:xfrm>
          <a:prstGeom prst="rect">
            <a:avLst/>
          </a:prstGeom>
          <a:noFill/>
        </p:spPr>
        <p:txBody>
          <a:bodyPr wrap="square" rtlCol="0">
            <a:spAutoFit/>
          </a:bodyPr>
          <a:lstStyle/>
          <a:p>
            <a:pPr algn="r"/>
            <a:r>
              <a:rPr lang="en-US" altLang="ko-KR" sz="1200">
                <a:solidFill>
                  <a:srgbClr val="CED4DA"/>
                </a:solidFill>
                <a:latin typeface="Pretendard" panose="02000503000000020004" pitchFamily="50" charset="-127"/>
                <a:ea typeface="Pretendard" panose="02000503000000020004" pitchFamily="50" charset="-127"/>
                <a:cs typeface="Pretendard" panose="02000503000000020004" pitchFamily="50" charset="-127"/>
              </a:rPr>
              <a:t>10</a:t>
            </a:r>
            <a:endParaRPr lang="ko-KR" altLang="en-US" sz="12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7" name="TextBox 6">
            <a:extLst>
              <a:ext uri="{FF2B5EF4-FFF2-40B4-BE49-F238E27FC236}">
                <a16:creationId xmlns:a16="http://schemas.microsoft.com/office/drawing/2014/main" id="{6AFC44CE-8439-B7F1-29BF-CFDFEEEC5123}"/>
              </a:ext>
            </a:extLst>
          </p:cNvPr>
          <p:cNvSpPr txBox="1"/>
          <p:nvPr/>
        </p:nvSpPr>
        <p:spPr>
          <a:xfrm>
            <a:off x="348097" y="1477147"/>
            <a:ext cx="8857272" cy="1077218"/>
          </a:xfrm>
          <a:prstGeom prst="rect">
            <a:avLst/>
          </a:prstGeom>
          <a:noFill/>
        </p:spPr>
        <p:txBody>
          <a:bodyPr wrap="square" rtlCol="0">
            <a:spAutoFit/>
          </a:bodyPr>
          <a:lstStyle/>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파이썬의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pandas</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라이브러리를 사용하여 엑셀</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csv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파일 분석 가능</a:t>
            </a:r>
            <a:endPar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간단한 분석들은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gpt</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가 코드 잘 만들어줍니다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seaborn</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으로 높은 레벨에서 데이터 분석</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시각화도 가능합니다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a:p>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오늘은 </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matplotlib</a:t>
            </a:r>
            <a:r>
              <a:rPr lang="ko-KR" altLang="en-US"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으로 낮은 레벨에서만 적당히 분석하려고 합니다</a:t>
            </a:r>
            <a:r>
              <a:rPr lang="en-US" altLang="ko-KR" sz="1600">
                <a:solidFill>
                  <a:srgbClr val="CED4DA"/>
                </a:solidFill>
                <a:latin typeface="Pretendard" panose="02000503000000020004" pitchFamily="50" charset="-127"/>
                <a:ea typeface="Pretendard" panose="02000503000000020004" pitchFamily="50" charset="-127"/>
                <a:cs typeface="Pretendard" panose="02000503000000020004" pitchFamily="50" charset="-127"/>
              </a:rPr>
              <a:t>. </a:t>
            </a:r>
          </a:p>
        </p:txBody>
      </p:sp>
      <p:pic>
        <p:nvPicPr>
          <p:cNvPr id="10" name="그림 9">
            <a:extLst>
              <a:ext uri="{FF2B5EF4-FFF2-40B4-BE49-F238E27FC236}">
                <a16:creationId xmlns:a16="http://schemas.microsoft.com/office/drawing/2014/main" id="{5F583EBD-D3FF-A0C4-258F-15673C903297}"/>
              </a:ext>
            </a:extLst>
          </p:cNvPr>
          <p:cNvPicPr>
            <a:picLocks noChangeAspect="1"/>
          </p:cNvPicPr>
          <p:nvPr/>
        </p:nvPicPr>
        <p:blipFill>
          <a:blip r:embed="rId2"/>
          <a:stretch>
            <a:fillRect/>
          </a:stretch>
        </p:blipFill>
        <p:spPr>
          <a:xfrm>
            <a:off x="849622" y="2957216"/>
            <a:ext cx="4247455" cy="3112190"/>
          </a:xfrm>
          <a:prstGeom prst="rect">
            <a:avLst/>
          </a:prstGeom>
        </p:spPr>
      </p:pic>
    </p:spTree>
    <p:extLst>
      <p:ext uri="{BB962C8B-B14F-4D97-AF65-F5344CB8AC3E}">
        <p14:creationId xmlns:p14="http://schemas.microsoft.com/office/powerpoint/2010/main" val="190914328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5345</TotalTime>
  <Words>1440</Words>
  <Application>Microsoft Office PowerPoint</Application>
  <PresentationFormat>와이드스크린</PresentationFormat>
  <Paragraphs>287</Paragraphs>
  <Slides>32</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32</vt:i4>
      </vt:variant>
    </vt:vector>
  </HeadingPairs>
  <TitlesOfParts>
    <vt:vector size="39" baseType="lpstr">
      <vt:lpstr>Cambria Math</vt:lpstr>
      <vt:lpstr>Arial</vt:lpstr>
      <vt:lpstr>맑은 고딕</vt:lpstr>
      <vt:lpstr>Pretendard SemiBold</vt:lpstr>
      <vt:lpstr>Pretendard ExtraBold</vt:lpstr>
      <vt:lpstr>Pretendard</vt:lpstr>
      <vt:lpstr>Office 테마</vt:lpstr>
      <vt:lpstr>Chapter 1 : Git, Github</vt:lpstr>
      <vt:lpstr>Git : VCS(버전 컨트롤 시스템)</vt:lpstr>
      <vt:lpstr>Github</vt:lpstr>
      <vt:lpstr>Github Copilot</vt:lpstr>
      <vt:lpstr>git 명령어</vt:lpstr>
      <vt:lpstr>Github 실습</vt:lpstr>
      <vt:lpstr>Chapter 2 : Python</vt:lpstr>
      <vt:lpstr>Python</vt:lpstr>
      <vt:lpstr>데이터 분석</vt:lpstr>
      <vt:lpstr>numpy</vt:lpstr>
      <vt:lpstr>matplotlib</vt:lpstr>
      <vt:lpstr>Chapter 3 : AI에 대하여</vt:lpstr>
      <vt:lpstr>기계학습</vt:lpstr>
      <vt:lpstr>최적화(optimize) 문제</vt:lpstr>
      <vt:lpstr>선형회귀</vt:lpstr>
      <vt:lpstr>기계학습</vt:lpstr>
      <vt:lpstr>퍼셉트론</vt:lpstr>
      <vt:lpstr>퍼셉트론</vt:lpstr>
      <vt:lpstr>딥러닝 모델의 구성</vt:lpstr>
      <vt:lpstr>DNN</vt:lpstr>
      <vt:lpstr>CNN</vt:lpstr>
      <vt:lpstr>상처 사진을 분석하는 인공지능</vt:lpstr>
      <vt:lpstr>자연어 처리</vt:lpstr>
      <vt:lpstr>Transformer</vt:lpstr>
      <vt:lpstr>데이터에 대해</vt:lpstr>
      <vt:lpstr>Chapter 4 : API의 사용</vt:lpstr>
      <vt:lpstr>API</vt:lpstr>
      <vt:lpstr>http 통신</vt:lpstr>
      <vt:lpstr>http 통신</vt:lpstr>
      <vt:lpstr>Naver API</vt:lpstr>
      <vt:lpstr>Naver API</vt:lpstr>
      <vt:lpstr>Google API, OpenAI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희찬 신</dc:creator>
  <cp:lastModifiedBy>희찬 신</cp:lastModifiedBy>
  <cp:revision>3</cp:revision>
  <dcterms:created xsi:type="dcterms:W3CDTF">2024-10-26T15:20:51Z</dcterms:created>
  <dcterms:modified xsi:type="dcterms:W3CDTF">2025-01-16T01:42:08Z</dcterms:modified>
</cp:coreProperties>
</file>